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62" r:id="rId3"/>
    <p:sldId id="256" r:id="rId4"/>
    <p:sldId id="310" r:id="rId5"/>
    <p:sldId id="313" r:id="rId6"/>
    <p:sldId id="316" r:id="rId7"/>
    <p:sldId id="326" r:id="rId8"/>
    <p:sldId id="325" r:id="rId9"/>
    <p:sldId id="318" r:id="rId10"/>
    <p:sldId id="319" r:id="rId11"/>
    <p:sldId id="320" r:id="rId12"/>
    <p:sldId id="335" r:id="rId13"/>
    <p:sldId id="338" r:id="rId14"/>
    <p:sldId id="341" r:id="rId15"/>
    <p:sldId id="342" r:id="rId16"/>
    <p:sldId id="336" r:id="rId17"/>
    <p:sldId id="327" r:id="rId18"/>
    <p:sldId id="328" r:id="rId19"/>
    <p:sldId id="329" r:id="rId20"/>
    <p:sldId id="331" r:id="rId21"/>
    <p:sldId id="332" r:id="rId22"/>
    <p:sldId id="344" r:id="rId23"/>
    <p:sldId id="346" r:id="rId24"/>
    <p:sldId id="358" r:id="rId25"/>
    <p:sldId id="350" r:id="rId26"/>
    <p:sldId id="347" r:id="rId27"/>
    <p:sldId id="355" r:id="rId28"/>
    <p:sldId id="286" r:id="rId29"/>
    <p:sldId id="360" r:id="rId30"/>
    <p:sldId id="357" r:id="rId31"/>
    <p:sldId id="353" r:id="rId32"/>
    <p:sldId id="35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2" autoAdjust="0"/>
  </p:normalViewPr>
  <p:slideViewPr>
    <p:cSldViewPr>
      <p:cViewPr varScale="1">
        <p:scale>
          <a:sx n="53" d="100"/>
          <a:sy n="53" d="100"/>
        </p:scale>
        <p:origin x="-9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1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3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7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5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76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64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1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01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24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72C20B-C3BE-446C-A147-CC219F60360B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B1E0D3D-CE3F-4983-85AC-73910E1B8F7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7ED5D37-95F0-4E63-8651-FA7E12B7EBE8}" type="datetimeFigureOut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15/08/2016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54CC10-0770-48C6-8CCD-D07B1138B749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hEBHZkQVE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osanebalves@hotmail.com" TargetMode="External"/><Relationship Id="rId2" Type="http://schemas.openxmlformats.org/officeDocument/2006/relationships/hyperlink" Target="mailto:rosane.jogoserecreacao.2014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youtu.be/7GLbCKu5pu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3"/>
            <a:ext cx="3350923" cy="25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rosane\Pictures\Formação\IMG-20160401-WA00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1" y="1530936"/>
            <a:ext cx="3721175" cy="20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sane\Pictures\Formação\IMG-20160401-WA00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54" y="4308931"/>
            <a:ext cx="2685050" cy="16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osane\Pictures\Formação\IMG-20160401-WA00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926" y="4308930"/>
            <a:ext cx="288032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08930"/>
            <a:ext cx="2972569" cy="167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65397" y="3248280"/>
            <a:ext cx="4907114" cy="923330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0">
                  <a:solidFill>
                    <a:srgbClr val="2F5897">
                      <a:tint val="1000"/>
                    </a:srgbClr>
                  </a:solidFill>
                  <a:prstDash val="solid"/>
                </a:ln>
                <a:solidFill>
                  <a:srgbClr val="E6842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Educação Física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79" y="116632"/>
            <a:ext cx="678497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3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b="1" smtClean="0"/>
              <a:t>Conteúdos </a:t>
            </a:r>
            <a:r>
              <a:rPr lang="pt-BR" b="1" smtClean="0"/>
              <a:t>Cultura </a:t>
            </a:r>
            <a:r>
              <a:rPr lang="pt-BR" b="1" dirty="0" smtClean="0"/>
              <a:t>Corporal e Saúde: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9512" y="162880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400" dirty="0"/>
              <a:t>Posturas - hábitos posturais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400" dirty="0"/>
              <a:t>Vida saudável – alimentação; atividade física.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400" dirty="0"/>
              <a:t>Conhecimento do corpo - batimento cardíaco; suor; respiração; aparelho locomotor.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400" dirty="0"/>
              <a:t>Primeiros Socorros - orientação e procedimentos com acidentes cotidianos; mordidas, picadas e cortes; acidentes durante atividade física.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400" dirty="0"/>
              <a:t>Cultura corporal e saúde - estimular o conhecimento do corpo, como meio para compreensão da importância da prática da atividade física para obter saúde e bem-estar, evitando modismos e padrões estabelecidos, que contribuem para hábitos errados.</a:t>
            </a:r>
          </a:p>
        </p:txBody>
      </p:sp>
    </p:spTree>
    <p:extLst>
      <p:ext uri="{BB962C8B-B14F-4D97-AF65-F5344CB8AC3E}">
        <p14:creationId xmlns:p14="http://schemas.microsoft.com/office/powerpoint/2010/main" val="27194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526441" y="947013"/>
            <a:ext cx="8229600" cy="7703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CONTEÚDOS PERMANENTES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5576" y="2020922"/>
            <a:ext cx="741682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80"/>
              </a:spcBef>
              <a:defRPr/>
            </a:pPr>
            <a:r>
              <a:rPr lang="pt-BR" sz="2400" dirty="0"/>
              <a:t>Os Conteúdos Permanentes aparecem em todos os anos, e devido à sua importância, recebem destaques. Portanto, serão trabalhados constantemente e em paralelo aos </a:t>
            </a:r>
            <a:r>
              <a:rPr lang="pt-BR" sz="2400" dirty="0" smtClean="0"/>
              <a:t>eixos. </a:t>
            </a:r>
            <a:r>
              <a:rPr lang="pt-BR" sz="2400" dirty="0"/>
              <a:t>São eles: </a:t>
            </a:r>
          </a:p>
          <a:p>
            <a:pPr marL="457200" indent="-457200" algn="just">
              <a:spcBef>
                <a:spcPts val="580"/>
              </a:spcBef>
              <a:buFont typeface="Wingdings" pitchFamily="2" charset="2"/>
              <a:buChar char="q"/>
              <a:defRPr/>
            </a:pPr>
            <a:r>
              <a:rPr lang="pt-BR" sz="2400" b="1" dirty="0"/>
              <a:t>PERCEPÇÃO, </a:t>
            </a:r>
          </a:p>
          <a:p>
            <a:pPr marL="457200" indent="-457200" algn="just">
              <a:spcBef>
                <a:spcPts val="580"/>
              </a:spcBef>
              <a:buFont typeface="Wingdings" pitchFamily="2" charset="2"/>
              <a:buChar char="q"/>
              <a:defRPr/>
            </a:pPr>
            <a:r>
              <a:rPr lang="pt-BR" sz="2400" b="1" dirty="0"/>
              <a:t>CATEGORIAS DE MOVIMENTO, </a:t>
            </a:r>
          </a:p>
          <a:p>
            <a:pPr marL="457200" indent="-457200" algn="just">
              <a:spcBef>
                <a:spcPts val="580"/>
              </a:spcBef>
              <a:buFont typeface="Wingdings" pitchFamily="2" charset="2"/>
              <a:buChar char="q"/>
              <a:defRPr/>
            </a:pPr>
            <a:r>
              <a:rPr lang="pt-BR" sz="2400" b="1" dirty="0"/>
              <a:t>ALONGAMENTO E DESCONTRAÇÃO</a:t>
            </a:r>
          </a:p>
        </p:txBody>
      </p:sp>
    </p:spTree>
    <p:extLst>
      <p:ext uri="{BB962C8B-B14F-4D97-AF65-F5344CB8AC3E}">
        <p14:creationId xmlns:p14="http://schemas.microsoft.com/office/powerpoint/2010/main" val="10526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914400" y="620713"/>
            <a:ext cx="4449763" cy="796925"/>
          </a:xfrm>
        </p:spPr>
        <p:txBody>
          <a:bodyPr/>
          <a:lstStyle/>
          <a:p>
            <a:pPr eaLnBrk="1" hangingPunct="1"/>
            <a:r>
              <a:rPr lang="pt-BR" sz="3200" smtClean="0"/>
              <a:t>1) PERCEPÇÃO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341438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	</a:t>
            </a:r>
            <a:r>
              <a:rPr lang="pt-BR" sz="2000" dirty="0">
                <a:latin typeface="+mn-lt"/>
                <a:cs typeface="+mn-cs"/>
              </a:rPr>
              <a:t>Segundo </a:t>
            </a:r>
            <a:r>
              <a:rPr lang="pt-BR" sz="2000" dirty="0" err="1">
                <a:latin typeface="+mn-lt"/>
                <a:cs typeface="+mn-cs"/>
              </a:rPr>
              <a:t>Gallahue</a:t>
            </a:r>
            <a:r>
              <a:rPr lang="pt-BR" sz="2000" dirty="0">
                <a:latin typeface="+mn-lt"/>
                <a:cs typeface="+mn-cs"/>
              </a:rPr>
              <a:t> (2008, ), percepção significa consciência ou interpretação de informação. Refere-se ao processo de organizar e sintetizar a informação que reunimos por meio dos vários órgãos dos sentidos. Esse processo leva os educandos a aprender, através dos sentidos, sobre os aspectos corporais, espaciais e temporais do seu mundo em expansão. Divide-se em: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000" dirty="0">
                <a:latin typeface="+mn-lt"/>
                <a:cs typeface="+mn-cs"/>
              </a:rPr>
              <a:t>Percepção Corporal - imagem corporal e esquema corporal;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000" dirty="0">
                <a:latin typeface="+mn-lt"/>
                <a:cs typeface="+mn-cs"/>
              </a:rPr>
              <a:t>Percepção Espacial - quanto espaço o corpo ocupa e a relação histórico-social do corpo com objetos externos;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000" dirty="0">
                <a:latin typeface="+mn-lt"/>
                <a:cs typeface="+mn-cs"/>
              </a:rPr>
              <a:t>Percepção Temporal - noção espaço-tempo;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000" dirty="0">
                <a:latin typeface="+mn-lt"/>
                <a:cs typeface="+mn-cs"/>
              </a:rPr>
              <a:t>Percepção Direcional – em relação a objetos que estão no espaço externo.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000" dirty="0">
                <a:latin typeface="+mn-lt"/>
                <a:cs typeface="+mn-cs"/>
              </a:rPr>
              <a:t>Lateralidade e </a:t>
            </a:r>
            <a:r>
              <a:rPr lang="pt-BR" sz="2000" dirty="0" err="1">
                <a:latin typeface="+mn-lt"/>
                <a:cs typeface="+mn-cs"/>
              </a:rPr>
              <a:t>Direcionalidade</a:t>
            </a:r>
            <a:r>
              <a:rPr lang="pt-BR" sz="2000" dirty="0">
                <a:latin typeface="+mn-lt"/>
                <a:cs typeface="+mn-cs"/>
              </a:rPr>
              <a:t>: à frente/atrás, direita/esquerda, em cima/embaixo, perto/longe, pequeno/grande, dentro/fora.</a:t>
            </a:r>
          </a:p>
        </p:txBody>
      </p:sp>
    </p:spTree>
    <p:extLst>
      <p:ext uri="{BB962C8B-B14F-4D97-AF65-F5344CB8AC3E}">
        <p14:creationId xmlns:p14="http://schemas.microsoft.com/office/powerpoint/2010/main" val="310153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>Segundo o mesmo autor </a:t>
            </a:r>
            <a:r>
              <a:rPr lang="pt-BR" sz="2000" dirty="0" err="1">
                <a:latin typeface="Arial"/>
              </a:rPr>
              <a:t>Gallahue</a:t>
            </a:r>
            <a:r>
              <a:rPr lang="pt-BR" sz="2000" dirty="0">
                <a:latin typeface="Arial"/>
              </a:rPr>
              <a:t> (2008) </a:t>
            </a:r>
            <a:r>
              <a:rPr lang="pt-BR" sz="2000" dirty="0" smtClean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>as </a:t>
            </a:r>
            <a:r>
              <a:rPr lang="pt-BR" sz="20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>categorias de movimento são assim </a:t>
            </a:r>
            <a:r>
              <a:rPr lang="pt-BR" sz="2000" dirty="0" smtClean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>conceituadas:</a:t>
            </a:r>
            <a:endParaRPr lang="pt-BR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4213" y="1412875"/>
          <a:ext cx="7704137" cy="44100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14"/>
                <a:gridCol w="2522062"/>
                <a:gridCol w="2459761"/>
              </a:tblGrid>
              <a:tr h="1117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600" dirty="0">
                          <a:effectLst/>
                        </a:rPr>
                        <a:t>Movimentos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600" dirty="0">
                          <a:effectLst/>
                        </a:rPr>
                        <a:t>Fundamentais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600" dirty="0">
                          <a:effectLst/>
                        </a:rPr>
                        <a:t>de EQUILÍBRIO</a:t>
                      </a:r>
                      <a:endParaRPr lang="pt-BR" sz="1600" b="1" dirty="0">
                        <a:effectLst/>
                        <a:latin typeface="Calibri"/>
                      </a:endParaRPr>
                    </a:p>
                  </a:txBody>
                  <a:tcPr marL="68574" marR="68574" marT="0" marB="0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600" dirty="0">
                          <a:effectLst/>
                        </a:rPr>
                        <a:t>Movimentos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600" dirty="0">
                          <a:effectLst/>
                        </a:rPr>
                        <a:t>Fundamentais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600" dirty="0">
                          <a:effectLst/>
                        </a:rPr>
                        <a:t>de LOCOMOÇÃO</a:t>
                      </a:r>
                      <a:endParaRPr lang="pt-BR" sz="1600" b="1" dirty="0">
                        <a:effectLst/>
                        <a:latin typeface="Calibri"/>
                      </a:endParaRPr>
                    </a:p>
                  </a:txBody>
                  <a:tcPr marL="68574" marR="68574" marT="0" marB="0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600" dirty="0">
                          <a:effectLst/>
                        </a:rPr>
                        <a:t>Movimentos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600" dirty="0">
                          <a:effectLst/>
                        </a:rPr>
                        <a:t>Fundamentais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tabLst>
                          <a:tab pos="796290" algn="l"/>
                        </a:tabLst>
                      </a:pPr>
                      <a:r>
                        <a:rPr lang="pt-BR" sz="1600" dirty="0">
                          <a:effectLst/>
                        </a:rPr>
                        <a:t>de MANIPULAÇÃO</a:t>
                      </a:r>
                      <a:endParaRPr lang="pt-BR" sz="1600" b="1" dirty="0">
                        <a:effectLst/>
                        <a:latin typeface="Calibri"/>
                      </a:endParaRPr>
                    </a:p>
                  </a:txBody>
                  <a:tcPr marL="68574" marR="68574" marT="0" marB="0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11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 dirty="0">
                          <a:effectLst/>
                        </a:rPr>
                        <a:t>Inclinar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Caminhar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Arremessar    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</a:tr>
              <a:tr h="411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 dirty="0">
                          <a:effectLst/>
                        </a:rPr>
                        <a:t>Alongar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Correr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Interceptar  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</a:tr>
              <a:tr h="411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 dirty="0">
                          <a:effectLst/>
                        </a:rPr>
                        <a:t>Girar/virar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Pular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Chutar  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</a:tr>
              <a:tr h="411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 dirty="0">
                          <a:effectLst/>
                        </a:rPr>
                        <a:t>Balançar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Saltar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Capturar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</a:tr>
              <a:tr h="411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 dirty="0" smtClean="0">
                          <a:effectLst/>
                          <a:latin typeface="Perpetua" pitchFamily="18" charset="0"/>
                        </a:rPr>
                        <a:t>Rolar</a:t>
                      </a:r>
                      <a:endParaRPr lang="pt-BR" sz="1800" dirty="0">
                        <a:effectLst/>
                        <a:latin typeface="Perpetua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Saltitar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Golpear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</a:tr>
              <a:tr h="411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 dirty="0">
                          <a:effectLst/>
                        </a:rPr>
                        <a:t>Parar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Deslizar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Quicar uma bola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</a:tr>
              <a:tr h="411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Esquivar-se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 dirty="0">
                          <a:effectLst/>
                        </a:rPr>
                        <a:t>Guiar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>
                          <a:effectLst/>
                        </a:rPr>
                        <a:t>Rolar uma bola</a:t>
                      </a: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</a:tr>
              <a:tr h="411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 dirty="0">
                          <a:effectLst/>
                        </a:rPr>
                        <a:t>Equilibrar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796290" algn="l"/>
                        </a:tabLs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68574" marR="685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0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914400" y="620713"/>
            <a:ext cx="7473950" cy="79692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200" dirty="0" smtClean="0"/>
              <a:t>3) ALONGAMENTO E DESCONTRAÇÃO</a:t>
            </a:r>
          </a:p>
        </p:txBody>
      </p:sp>
      <p:sp>
        <p:nvSpPr>
          <p:cNvPr id="33795" name="Retângulo 2"/>
          <p:cNvSpPr>
            <a:spLocks noChangeArrowheads="1"/>
          </p:cNvSpPr>
          <p:nvPr/>
        </p:nvSpPr>
        <p:spPr bwMode="auto">
          <a:xfrm>
            <a:off x="611188" y="1341438"/>
            <a:ext cx="7777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sz="2400"/>
              <a:t>	</a:t>
            </a:r>
          </a:p>
        </p:txBody>
      </p:sp>
      <p:sp>
        <p:nvSpPr>
          <p:cNvPr id="33796" name="Retângulo 4"/>
          <p:cNvSpPr>
            <a:spLocks noChangeArrowheads="1"/>
          </p:cNvSpPr>
          <p:nvPr/>
        </p:nvSpPr>
        <p:spPr bwMode="auto">
          <a:xfrm>
            <a:off x="468313" y="1700808"/>
            <a:ext cx="82073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pt-BR" dirty="0" smtClean="0"/>
              <a:t>	O </a:t>
            </a:r>
            <a:r>
              <a:rPr lang="pt-BR" dirty="0"/>
              <a:t>objetivo da atividade de</a:t>
            </a:r>
            <a:r>
              <a:rPr lang="pt-BR" b="1" dirty="0"/>
              <a:t> alongamento </a:t>
            </a:r>
            <a:r>
              <a:rPr lang="pt-BR" dirty="0"/>
              <a:t>é conservar ou recuperar a harmonização do corpo, reduzindo tensões, aprimorando a coordenação motora, mantendo a amplitude de movimento, prevenindo lesões musculares, trabalhando as articulações e, por consequência, aumentando a flexibilidade. Prepara o corpo para a atividade física que será realizada. Apesar de não ter função biológica em crianças menores de 8 anos, isto é, não traz resultados expressivos, é importante realizar vários exercícios de alongamento, que terão como função a consciência corporal, o conhecimento do corpo. </a:t>
            </a:r>
          </a:p>
          <a:p>
            <a:pPr algn="just" eaLnBrk="1" hangingPunct="1"/>
            <a:endParaRPr lang="pt-BR" b="1" dirty="0" smtClean="0"/>
          </a:p>
          <a:p>
            <a:pPr algn="just" eaLnBrk="1" hangingPunct="1"/>
            <a:r>
              <a:rPr lang="pt-BR" b="1" dirty="0" smtClean="0"/>
              <a:t>	Descontração</a:t>
            </a:r>
            <a:r>
              <a:rPr lang="pt-BR" b="1" dirty="0"/>
              <a:t>: </a:t>
            </a:r>
            <a:r>
              <a:rPr lang="pt-BR" dirty="0"/>
              <a:t>é a qualidade física compreendida como um fenômeno     neuromuscular, resultante de uma redução de tensão na musculatura esquelética. Capacita o educando a recuperar-se de esforços físicos realizados, fazendo o organismo retornar mais rapidamente ao repouso. É importante utilizá-la ao final das aulas. Pode ser a respiração concentrada, um alongamento, música, entre outros. Além disso, é o momento de conversar sobre as atividades realizadas durante a aula.</a:t>
            </a:r>
          </a:p>
        </p:txBody>
      </p:sp>
    </p:spTree>
    <p:extLst>
      <p:ext uri="{BB962C8B-B14F-4D97-AF65-F5344CB8AC3E}">
        <p14:creationId xmlns:p14="http://schemas.microsoft.com/office/powerpoint/2010/main" val="73163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82074" y="2237690"/>
            <a:ext cx="482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i="1" dirty="0" smtClean="0">
                <a:solidFill>
                  <a:schemeClr val="accent4">
                    <a:lumMod val="75000"/>
                  </a:schemeClr>
                </a:solidFill>
              </a:rPr>
              <a:t>COOPERAÇÃO</a:t>
            </a:r>
            <a:r>
              <a:rPr lang="pt-BR" sz="4800" b="1" i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pt-BR" dirty="0"/>
              <a:t>	 </a:t>
            </a:r>
            <a:r>
              <a:rPr lang="pt-BR" b="1" dirty="0"/>
              <a:t>        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8736" y="1268760"/>
            <a:ext cx="6096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latin typeface="+mj-lt"/>
              </a:rPr>
              <a:t>ATITUDE</a:t>
            </a:r>
            <a:r>
              <a:rPr lang="pt-BR" sz="4000" b="1" dirty="0" smtClean="0">
                <a:solidFill>
                  <a:schemeClr val="tx2"/>
                </a:solidFill>
              </a:rPr>
              <a:t> PERMANENTE</a:t>
            </a:r>
            <a:endParaRPr lang="pt-BR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rosane\Desktop\Image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5" y="3345686"/>
            <a:ext cx="27908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82074" y="3512314"/>
            <a:ext cx="54180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Nas aulas de Educação Física há necessidade de promover a aceitação mútua entre educandos, a reflexão, a conscientização, a comunicação sincera e a tomada de decisão, para que a aula torne-se uma atividade prazerosa e não uma competição acirrada, fazendo com que todos tenham a chance de participar, aprender, interagir e se </a:t>
            </a:r>
            <a:r>
              <a:rPr lang="pt-BR" sz="2000" dirty="0" smtClean="0"/>
              <a:t>organizar.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230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/>
          <p:cNvSpPr>
            <a:spLocks noChangeArrowheads="1"/>
          </p:cNvSpPr>
          <p:nvPr/>
        </p:nvSpPr>
        <p:spPr bwMode="auto">
          <a:xfrm>
            <a:off x="427905" y="1196752"/>
            <a:ext cx="835292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/>
              <a:t>	</a:t>
            </a:r>
            <a:r>
              <a:rPr lang="pt-BR" sz="2600" dirty="0" smtClean="0"/>
              <a:t>Os </a:t>
            </a:r>
            <a:r>
              <a:rPr lang="pt-BR" sz="2600" u="sng" dirty="0"/>
              <a:t>conteúdos e objetivos </a:t>
            </a:r>
            <a:r>
              <a:rPr lang="pt-BR" sz="2600" dirty="0" smtClean="0"/>
              <a:t>estão organizados bimestralmente, porém a flexibilização destes conteúdos permite que se trabalhe em  conjunto muitos deles. </a:t>
            </a:r>
          </a:p>
          <a:p>
            <a:pPr algn="just"/>
            <a:r>
              <a:rPr lang="pt-BR" sz="2600" dirty="0"/>
              <a:t>	</a:t>
            </a:r>
            <a:r>
              <a:rPr lang="pt-BR" sz="2600" dirty="0" smtClean="0"/>
              <a:t>Devem ser </a:t>
            </a:r>
            <a:r>
              <a:rPr lang="pt-BR" sz="2600" u="sng" dirty="0" smtClean="0"/>
              <a:t>todos trabalhados </a:t>
            </a:r>
            <a:r>
              <a:rPr lang="pt-BR" sz="2600" dirty="0"/>
              <a:t>durante o decorrer do </a:t>
            </a:r>
            <a:r>
              <a:rPr lang="pt-BR" sz="2600" dirty="0" smtClean="0"/>
              <a:t>ano letivo.</a:t>
            </a:r>
          </a:p>
          <a:p>
            <a:pPr algn="just"/>
            <a:r>
              <a:rPr lang="pt-BR" sz="2600" dirty="0" smtClean="0"/>
              <a:t>	Trabalhar </a:t>
            </a:r>
            <a:r>
              <a:rPr lang="pt-BR" sz="2600" dirty="0"/>
              <a:t>os </a:t>
            </a:r>
            <a:r>
              <a:rPr lang="pt-BR" sz="2600" u="sng" dirty="0"/>
              <a:t>conteúdos</a:t>
            </a:r>
            <a:r>
              <a:rPr lang="pt-BR" sz="2600" dirty="0"/>
              <a:t> abordados em </a:t>
            </a:r>
            <a:r>
              <a:rPr lang="pt-BR" sz="2600" u="sng" dirty="0"/>
              <a:t>complexidade </a:t>
            </a:r>
            <a:r>
              <a:rPr lang="pt-BR" sz="2600" u="sng" dirty="0" smtClean="0"/>
              <a:t>crescente</a:t>
            </a:r>
            <a:r>
              <a:rPr lang="pt-BR" sz="2600" dirty="0"/>
              <a:t> </a:t>
            </a:r>
            <a:r>
              <a:rPr lang="pt-BR" sz="2600" dirty="0" smtClean="0"/>
              <a:t>de acordo </a:t>
            </a:r>
            <a:r>
              <a:rPr lang="pt-BR" sz="2600" dirty="0"/>
              <a:t>com objetivos propostos para cada ano e também especificidades de cada turma</a:t>
            </a:r>
            <a:r>
              <a:rPr lang="pt-BR" sz="2600" dirty="0" smtClean="0"/>
              <a:t>.</a:t>
            </a:r>
            <a:endParaRPr lang="pt-BR" sz="2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68" y="5467060"/>
            <a:ext cx="100265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93" y="5601195"/>
            <a:ext cx="887157" cy="110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15868"/>
            <a:ext cx="1025762" cy="113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5868"/>
            <a:ext cx="970584" cy="125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02756"/>
            <a:ext cx="848780" cy="111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15868"/>
            <a:ext cx="9340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227870" y="836712"/>
            <a:ext cx="680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ORIENTAÇÕES PARA UM BOM PLANEJAMENTO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5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95535" y="836712"/>
            <a:ext cx="7463221" cy="52849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defRPr/>
            </a:pPr>
            <a:r>
              <a:rPr lang="pt-BR" sz="2800" dirty="0" smtClean="0">
                <a:latin typeface="+mj-lt"/>
              </a:rPr>
              <a:t>Faça seu planejamento semanal, o planejamento é flexível e você pode trabalhar com os alunos conforme o diagnóstico que faz de cada turma.</a:t>
            </a:r>
          </a:p>
          <a:p>
            <a:pPr marL="457200" indent="-457200" algn="just">
              <a:defRPr/>
            </a:pPr>
            <a:r>
              <a:rPr lang="pt-BR" sz="2800" dirty="0" smtClean="0">
                <a:latin typeface="+mj-lt"/>
                <a:cs typeface="Arial" panose="020B0604020202020204" pitchFamily="34" charset="0"/>
              </a:rPr>
              <a:t>Aproveitem o material de apoio postado no portal NTM, porém há outras fontes que podem facilitar a preparação de suas aulas.</a:t>
            </a:r>
          </a:p>
          <a:p>
            <a:pPr marL="457200" indent="-457200" algn="just">
              <a:defRPr/>
            </a:pPr>
            <a:r>
              <a:rPr lang="pt-BR" sz="2800" dirty="0" smtClean="0">
                <a:latin typeface="+mj-lt"/>
                <a:cs typeface="Arial" panose="020B0604020202020204" pitchFamily="34" charset="0"/>
              </a:rPr>
              <a:t>Tempo de aula é 50’ mas pode variar de 45’ a 60’ de acordo com a organização de cada escola.</a:t>
            </a:r>
          </a:p>
          <a:p>
            <a:pPr marL="457200" indent="-457200" algn="just">
              <a:defRPr/>
            </a:pPr>
            <a:r>
              <a:rPr lang="pt-BR" sz="2800" dirty="0" smtClean="0">
                <a:latin typeface="+mj-lt"/>
                <a:cs typeface="Arial" panose="020B0604020202020204" pitchFamily="34" charset="0"/>
              </a:rPr>
              <a:t>Veja os tópicos que deve seguir para que sua aula seja bem elaborada e assim tenha firmeza em executar as atividades.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73" y="5013176"/>
            <a:ext cx="1025762" cy="113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65" y="2754217"/>
            <a:ext cx="1025762" cy="132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57" y="664521"/>
            <a:ext cx="100265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7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/>
          <p:cNvSpPr>
            <a:spLocks noChangeArrowheads="1"/>
          </p:cNvSpPr>
          <p:nvPr/>
        </p:nvSpPr>
        <p:spPr bwMode="auto">
          <a:xfrm>
            <a:off x="404813" y="980728"/>
            <a:ext cx="8280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2800" dirty="0"/>
              <a:t>Toda </a:t>
            </a:r>
            <a:r>
              <a:rPr lang="pt-BR" sz="2800" dirty="0" smtClean="0"/>
              <a:t>atividade necessita </a:t>
            </a:r>
            <a:r>
              <a:rPr lang="pt-BR" sz="2800" dirty="0"/>
              <a:t>de planejamento, organização. É necessário quando se prepara </a:t>
            </a:r>
            <a:r>
              <a:rPr lang="pt-BR" sz="2800" dirty="0" smtClean="0"/>
              <a:t>seu plano de aula </a:t>
            </a:r>
            <a:r>
              <a:rPr lang="pt-BR" sz="2800" dirty="0"/>
              <a:t>que se tenha claro</a:t>
            </a:r>
            <a:r>
              <a:rPr lang="pt-BR" sz="2800" dirty="0" smtClean="0"/>
              <a:t>:</a:t>
            </a:r>
          </a:p>
          <a:p>
            <a:pPr algn="just"/>
            <a:endParaRPr lang="pt-BR" sz="2800" dirty="0"/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Qual a sequência dos conteúdos no planejamento e a relação entre eles.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Qual conteúdo irá abordar especificamente.</a:t>
            </a:r>
            <a:endParaRPr lang="pt-BR" sz="2400" dirty="0"/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Qual o objetivo.</a:t>
            </a:r>
            <a:endParaRPr lang="pt-BR" sz="2400" dirty="0"/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A sequência das atividades.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Qual espaço e material que irá utilizar.</a:t>
            </a:r>
            <a:endParaRPr lang="pt-BR" sz="2400" dirty="0"/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O </a:t>
            </a:r>
            <a:r>
              <a:rPr lang="pt-BR" sz="2400" dirty="0"/>
              <a:t>que se espera como </a:t>
            </a:r>
            <a:r>
              <a:rPr lang="pt-BR" sz="2400" dirty="0" smtClean="0"/>
              <a:t>resultado.</a:t>
            </a:r>
          </a:p>
          <a:p>
            <a:endParaRPr lang="pt-B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08" y="4869160"/>
            <a:ext cx="3280991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20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Modelo de Plano de Aula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431032" y="1484784"/>
            <a:ext cx="8389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Escola Municipal: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Professor (a):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Aula de Educação Física</a:t>
            </a:r>
            <a:br>
              <a:rPr lang="pt-BR" sz="2000" b="1" dirty="0"/>
            </a:br>
            <a:r>
              <a:rPr lang="pt-BR" sz="2000" b="1" dirty="0"/>
              <a:t>Turma:</a:t>
            </a:r>
            <a:br>
              <a:rPr lang="pt-BR" sz="2000" b="1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1. </a:t>
            </a:r>
            <a:r>
              <a:rPr lang="pt-BR" sz="2000" b="1" dirty="0"/>
              <a:t>Conteúdos:</a:t>
            </a:r>
            <a:endParaRPr lang="pt-BR" sz="2000" dirty="0"/>
          </a:p>
          <a:p>
            <a:pPr algn="just"/>
            <a:r>
              <a:rPr lang="pt-BR" sz="2000" dirty="0"/>
              <a:t>2. </a:t>
            </a:r>
            <a:r>
              <a:rPr lang="pt-BR" sz="2000" b="1" dirty="0"/>
              <a:t>Objetivos:</a:t>
            </a:r>
            <a:endParaRPr lang="pt-BR" sz="2000" dirty="0"/>
          </a:p>
          <a:p>
            <a:pPr algn="just"/>
            <a:r>
              <a:rPr lang="pt-BR" sz="2000" dirty="0"/>
              <a:t>3. </a:t>
            </a:r>
            <a:r>
              <a:rPr lang="pt-BR" sz="2000" b="1" dirty="0"/>
              <a:t>Procedimentos Metodológicos (parte inicial, principal, final): nesta parte você descreve passo a passo as atividades que irá desenvolver.</a:t>
            </a:r>
            <a:endParaRPr lang="pt-BR" sz="2000" dirty="0"/>
          </a:p>
          <a:p>
            <a:pPr algn="just"/>
            <a:r>
              <a:rPr lang="pt-BR" sz="2000" dirty="0"/>
              <a:t>4. </a:t>
            </a:r>
            <a:r>
              <a:rPr lang="pt-BR" sz="2000" b="1" dirty="0"/>
              <a:t>Recursos: quais os materiais que irá precisar, qual o espaço que irá utilizar.</a:t>
            </a:r>
            <a:endParaRPr lang="pt-BR" sz="2000" dirty="0"/>
          </a:p>
          <a:p>
            <a:pPr algn="just"/>
            <a:r>
              <a:rPr lang="pt-BR" sz="2000" b="1" dirty="0"/>
              <a:t>5. Avaliação: após a aplicação das atividades você avalia o desenvolvimento da aula e pontua situações que você terá que trabalhar com cada turminha. Isto facilita para que depois você preencha a parte de avaliação no livro de frequência</a:t>
            </a:r>
            <a:r>
              <a:rPr lang="pt-BR" sz="2000" b="1" dirty="0" smtClean="0"/>
              <a:t>.</a:t>
            </a:r>
            <a:endParaRPr lang="pt-BR" dirty="0"/>
          </a:p>
        </p:txBody>
      </p:sp>
      <p:pic>
        <p:nvPicPr>
          <p:cNvPr id="4" name="Picture 2" descr="C:\Users\rosane\Desktop\imagens Rosane\pula carniç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1" y="1484784"/>
            <a:ext cx="2790332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0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23928" y="1196752"/>
            <a:ext cx="4890108" cy="4248472"/>
          </a:xfrm>
        </p:spPr>
        <p:txBody>
          <a:bodyPr>
            <a:noAutofit/>
          </a:bodyPr>
          <a:lstStyle/>
          <a:p>
            <a:r>
              <a:rPr lang="pt-BR" sz="66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EDUCAÇÃO </a:t>
            </a:r>
            <a:br>
              <a:rPr lang="pt-BR" sz="66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pt-BR" sz="66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FÍSICA</a:t>
            </a:r>
            <a:endParaRPr lang="pt-BR" sz="6600" dirty="0">
              <a:solidFill>
                <a:schemeClr val="tx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770" y="573325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Vídeo: </a:t>
            </a:r>
            <a:r>
              <a:rPr lang="pt-BR" b="1" dirty="0" smtClean="0">
                <a:hlinkClick r:id="rId2"/>
              </a:rPr>
              <a:t>Brincar é importante</a:t>
            </a:r>
            <a:r>
              <a:rPr lang="pt-BR" b="1" dirty="0" smtClean="0"/>
              <a:t>.</a:t>
            </a:r>
          </a:p>
          <a:p>
            <a:r>
              <a:rPr lang="pt-BR" b="1" dirty="0" err="1" smtClean="0"/>
              <a:t>Profª</a:t>
            </a:r>
            <a:r>
              <a:rPr lang="pt-BR" b="1" dirty="0" smtClean="0"/>
              <a:t> Rosane </a:t>
            </a:r>
            <a:r>
              <a:rPr lang="pt-BR" b="1" dirty="0"/>
              <a:t>A. </a:t>
            </a:r>
            <a:r>
              <a:rPr lang="pt-BR" b="1" dirty="0" err="1"/>
              <a:t>Becher</a:t>
            </a:r>
            <a:r>
              <a:rPr lang="pt-BR" b="1" dirty="0"/>
              <a:t> Alves</a:t>
            </a:r>
          </a:p>
          <a:p>
            <a:r>
              <a:rPr lang="pt-BR" b="1" dirty="0"/>
              <a:t>Coordenadora da Área </a:t>
            </a:r>
            <a:r>
              <a:rPr lang="pt-BR" b="1" dirty="0" smtClean="0"/>
              <a:t>de Educação Física.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119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Avaliação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51520" y="1700808"/>
            <a:ext cx="8435280" cy="360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	A </a:t>
            </a:r>
            <a:r>
              <a:rPr lang="pt-BR" sz="2800" b="1" dirty="0"/>
              <a:t>Avaliação</a:t>
            </a:r>
            <a:r>
              <a:rPr lang="pt-BR" sz="2800" dirty="0"/>
              <a:t> nas aulas de </a:t>
            </a:r>
            <a:r>
              <a:rPr lang="pt-BR" sz="2800" b="1" dirty="0"/>
              <a:t>Educação Física </a:t>
            </a:r>
            <a:r>
              <a:rPr lang="pt-BR" sz="2800" dirty="0"/>
              <a:t>é o momento do professor observar o conhecimento construído pela assimilação de experiências corporais e pela criação de movimentos. Ela deve ocorrer paralelamente às atividades propostas, momento que o professor faz o diagnóstico fundamental para dar sequência as atividades propostas</a:t>
            </a:r>
            <a:r>
              <a:rPr lang="pt-BR" sz="2800" cap="all" dirty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59238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98072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O que observar:</a:t>
            </a:r>
          </a:p>
          <a:p>
            <a:pPr algn="just">
              <a:defRPr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pt-BR" sz="2400" dirty="0" smtClean="0"/>
              <a:t>Observar </a:t>
            </a:r>
            <a:r>
              <a:rPr lang="pt-BR" sz="2400" dirty="0"/>
              <a:t>se o aluno na realização das práticas respeita o companheiro, como lida com as próprias limitações e as dos colegas e como participa dentro do grupo</a:t>
            </a:r>
            <a:r>
              <a:rPr lang="pt-BR" sz="2400" dirty="0" smtClean="0"/>
              <a:t>.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pt-BR" sz="2400" dirty="0" smtClean="0"/>
              <a:t>Avaliar </a:t>
            </a:r>
            <a:r>
              <a:rPr lang="pt-BR" sz="2400" dirty="0"/>
              <a:t>o saber fazer, o desempenho propriamente dito do aluno tanto nas atividades quanto na organização das mesmas.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pt-BR" sz="2400" dirty="0"/>
              <a:t>Avaliar se o aluno valoriza e participa </a:t>
            </a:r>
            <a:r>
              <a:rPr lang="pt-BR" sz="2400" dirty="0" smtClean="0"/>
              <a:t>das atividades e estar </a:t>
            </a:r>
            <a:r>
              <a:rPr lang="pt-BR" sz="2400" dirty="0"/>
              <a:t>atento a alguma manifestação contrária do </a:t>
            </a:r>
            <a:r>
              <a:rPr lang="pt-BR" sz="2400" dirty="0" smtClean="0"/>
              <a:t>aluno quanto as atividades propostas, </a:t>
            </a:r>
            <a:r>
              <a:rPr lang="pt-BR" sz="2400" dirty="0"/>
              <a:t>saber sobre sua cultura, história e qual a melhor forma de aproximação para que consiga realizar as atividades com prazer e aprenda a apreciar o corpo em movimento.</a:t>
            </a:r>
          </a:p>
        </p:txBody>
      </p:sp>
    </p:spTree>
    <p:extLst>
      <p:ext uri="{BB962C8B-B14F-4D97-AF65-F5344CB8AC3E}">
        <p14:creationId xmlns:p14="http://schemas.microsoft.com/office/powerpoint/2010/main" val="602778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703099"/>
            <a:ext cx="5256584" cy="990600"/>
          </a:xfrm>
        </p:spPr>
        <p:txBody>
          <a:bodyPr/>
          <a:lstStyle/>
          <a:p>
            <a:r>
              <a:rPr lang="pt-BR" b="1" i="1" dirty="0" smtClean="0"/>
              <a:t>Registro de Classe</a:t>
            </a:r>
            <a:endParaRPr lang="pt-BR" b="1" i="1" dirty="0"/>
          </a:p>
        </p:txBody>
      </p:sp>
      <p:sp>
        <p:nvSpPr>
          <p:cNvPr id="3" name="Retângulo 2"/>
          <p:cNvSpPr/>
          <p:nvPr/>
        </p:nvSpPr>
        <p:spPr>
          <a:xfrm>
            <a:off x="683568" y="2348880"/>
            <a:ext cx="76328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registro de classe é um documento do professor, mantenha ele sempre em dia.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deixe de fazer a chamada em todas 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aulas, pois qualquer problema com o aluno no momento que está na sua aula é sua responsabilidade.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Aproveite sua hora atividade para registrar os conteúdos trabalhados de acordo com o planejamento. O registro deve ser do conteúdo e não somente das atividades desenvolvidas.</a:t>
            </a:r>
          </a:p>
          <a:p>
            <a:pPr algn="just"/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Obs.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facilitar o registro dos conteúdos nos livros e otimizar seu tempo, os conteúdos podem ser digitados e colados.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ocorra outra atividade no dia da aula de educação física, colocar uma observação no livro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chamada.</a:t>
            </a:r>
            <a:endParaRPr lang="pt-BR" sz="2000" dirty="0"/>
          </a:p>
        </p:txBody>
      </p:sp>
      <p:pic>
        <p:nvPicPr>
          <p:cNvPr id="4" name="Picture 2" descr="C:\Users\rosane\Desktop\imagens Rosane\liv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454">
            <a:off x="326733" y="652146"/>
            <a:ext cx="1683003" cy="13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94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Registro no Livro de Frequência</a:t>
            </a:r>
            <a:endParaRPr lang="pt-BR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04905"/>
              </p:ext>
            </p:extLst>
          </p:nvPr>
        </p:nvGraphicFramePr>
        <p:xfrm>
          <a:off x="827584" y="2132855"/>
          <a:ext cx="7200800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176"/>
                <a:gridCol w="5386624"/>
              </a:tblGrid>
              <a:tr h="399428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Conteúdo Programático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8999">
                <a:tc>
                  <a:txBody>
                    <a:bodyPr/>
                    <a:lstStyle/>
                    <a:p>
                      <a:r>
                        <a:rPr lang="pt-BR" dirty="0" smtClean="0"/>
                        <a:t>08/03/2016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Jogos de corrida variada – pega-pega tradicional, por gênero, por cores.</a:t>
                      </a:r>
                      <a:endParaRPr lang="pt-BR" dirty="0"/>
                    </a:p>
                  </a:txBody>
                  <a:tcPr/>
                </a:tc>
              </a:tr>
              <a:tr h="698999">
                <a:tc>
                  <a:txBody>
                    <a:bodyPr/>
                    <a:lstStyle/>
                    <a:p>
                      <a:r>
                        <a:rPr lang="pt-BR" dirty="0" smtClean="0"/>
                        <a:t>15/03/2016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Percepção – imagem corporal, esquema corporal, lateralidade.</a:t>
                      </a:r>
                      <a:endParaRPr lang="pt-BR" dirty="0"/>
                    </a:p>
                  </a:txBody>
                  <a:tcPr/>
                </a:tc>
              </a:tr>
              <a:tr h="698999">
                <a:tc>
                  <a:txBody>
                    <a:bodyPr/>
                    <a:lstStyle/>
                    <a:p>
                      <a:r>
                        <a:rPr lang="pt-BR" dirty="0" smtClean="0"/>
                        <a:t>22/03/2016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Expressão corporal – atividades de imitação, representação.</a:t>
                      </a:r>
                      <a:endParaRPr lang="pt-BR" dirty="0"/>
                    </a:p>
                  </a:txBody>
                  <a:tcPr/>
                </a:tc>
              </a:tr>
              <a:tr h="698999">
                <a:tc>
                  <a:txBody>
                    <a:bodyPr/>
                    <a:lstStyle/>
                    <a:p>
                      <a:r>
                        <a:rPr lang="pt-BR" dirty="0" smtClean="0"/>
                        <a:t>29/03/2016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Posturas – hábitos posturais em diversas posições (sentado, em pé,</a:t>
                      </a:r>
                      <a:r>
                        <a:rPr lang="pt-BR" baseline="0" dirty="0" smtClean="0"/>
                        <a:t> deitado).</a:t>
                      </a:r>
                      <a:endParaRPr lang="pt-BR" dirty="0"/>
                    </a:p>
                  </a:txBody>
                  <a:tcPr/>
                </a:tc>
              </a:tr>
              <a:tr h="4049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127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4847912" cy="318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79512" y="836712"/>
            <a:ext cx="4464496" cy="27363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DICAS FUNDAMENTAIS PARA  A BOA PRÁTICA </a:t>
            </a:r>
            <a:r>
              <a:rPr lang="pt-BR" sz="2700" b="1" dirty="0" smtClean="0"/>
              <a:t>DOS PROFESSORES DE EDUCAÇÃO FÍSICA</a:t>
            </a:r>
            <a:endParaRPr lang="pt-BR" sz="2700" b="1" dirty="0"/>
          </a:p>
        </p:txBody>
      </p:sp>
    </p:spTree>
    <p:extLst>
      <p:ext uri="{BB962C8B-B14F-4D97-AF65-F5344CB8AC3E}">
        <p14:creationId xmlns:p14="http://schemas.microsoft.com/office/powerpoint/2010/main" val="45282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340768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sz="2400" dirty="0"/>
              <a:t>Estabeleça </a:t>
            </a:r>
            <a:r>
              <a:rPr lang="pt-BR" sz="2400" dirty="0" smtClean="0"/>
              <a:t>com os alunos, normas </a:t>
            </a:r>
            <a:r>
              <a:rPr lang="pt-BR" sz="2400" dirty="0"/>
              <a:t>para suas aulas que deverão ser respeitadas durante o ano letivo,   em relação a disciplina em sala , a higiene, a  organização do ambiente escolar , ao banheiro, a respeito do material utilizado, tudo isso poderá ser </a:t>
            </a:r>
            <a:r>
              <a:rPr lang="pt-BR" sz="2400" dirty="0" smtClean="0"/>
              <a:t>definido </a:t>
            </a:r>
            <a:r>
              <a:rPr lang="pt-BR" sz="2400" dirty="0"/>
              <a:t>porém seguindo as normas estabelecidas pela escola; </a:t>
            </a:r>
            <a:endParaRPr lang="pt-BR" sz="2400" dirty="0" smtClean="0"/>
          </a:p>
          <a:p>
            <a:pPr marL="342900" lvl="0" indent="-342900" algn="just">
              <a:buFont typeface="Wingdings" pitchFamily="2" charset="2"/>
              <a:buChar char="ü"/>
              <a:defRPr/>
            </a:pPr>
            <a:r>
              <a:rPr lang="pt-BR" sz="2400" dirty="0" smtClean="0"/>
              <a:t>Garanta seu planejamento </a:t>
            </a:r>
            <a:r>
              <a:rPr lang="pt-BR" sz="2400" dirty="0"/>
              <a:t>de ensino com aulas significativas, </a:t>
            </a:r>
            <a:r>
              <a:rPr lang="pt-BR" sz="2400" dirty="0" smtClean="0"/>
              <a:t>contextualizadas e metodologia de acordo com a proposta curricular da SMED.</a:t>
            </a:r>
            <a:r>
              <a:rPr lang="pt-BR" sz="2400" dirty="0"/>
              <a:t> </a:t>
            </a:r>
            <a:endParaRPr lang="pt-BR" sz="2400" dirty="0" smtClean="0"/>
          </a:p>
          <a:p>
            <a:pPr marL="342900" lvl="0" indent="-342900" algn="just">
              <a:buFont typeface="Wingdings" pitchFamily="2" charset="2"/>
              <a:buChar char="ü"/>
              <a:defRPr/>
            </a:pPr>
            <a:r>
              <a:rPr lang="pt-BR" sz="2400" dirty="0" smtClean="0"/>
              <a:t>Participe </a:t>
            </a:r>
            <a:r>
              <a:rPr lang="pt-BR" sz="2400" dirty="0"/>
              <a:t>de encontros de formação e orientação pedagógica</a:t>
            </a:r>
            <a:r>
              <a:rPr lang="pt-BR" sz="24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843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05273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sz="2000" dirty="0"/>
              <a:t>Seja parceiro da escola e da secretaria de educação, esteja envolvido nos projetos, pois o professor de Educação Física pode ser tornar um referencial para escola auxiliando a supervisão e a direção na execução de muitos trabalhos</a:t>
            </a:r>
            <a:r>
              <a:rPr lang="pt-BR" sz="2000" dirty="0" smtClean="0"/>
              <a:t>.</a:t>
            </a:r>
          </a:p>
          <a:p>
            <a:pPr marL="342900" lvl="0" indent="-342900" algn="just">
              <a:buFont typeface="Wingdings" pitchFamily="2" charset="2"/>
              <a:buChar char="ü"/>
              <a:defRPr/>
            </a:pPr>
            <a:r>
              <a:rPr lang="pt-BR" sz="2000" dirty="0" smtClean="0"/>
              <a:t>Utilize </a:t>
            </a:r>
            <a:r>
              <a:rPr lang="pt-BR" sz="2000" dirty="0"/>
              <a:t>vários recursos para desenvolvimento das aulas, como material reciclável, jornais, jogos educativos, recursos tecnológicos e audiovisuais, </a:t>
            </a:r>
            <a:r>
              <a:rPr lang="pt-BR" sz="2000" dirty="0" smtClean="0"/>
              <a:t>tente produzir </a:t>
            </a:r>
            <a:r>
              <a:rPr lang="pt-BR" sz="2000" dirty="0"/>
              <a:t>material concreto e/ou confeccionar jogos educativos e outros para enriquecimento da prática pedagógica</a:t>
            </a:r>
            <a:r>
              <a:rPr lang="pt-BR" sz="2000" dirty="0" smtClean="0"/>
              <a:t>.</a:t>
            </a:r>
          </a:p>
          <a:p>
            <a:pPr marL="342900" lvl="0" indent="-342900" algn="just">
              <a:buFont typeface="Wingdings" pitchFamily="2" charset="2"/>
              <a:buChar char="ü"/>
              <a:defRPr/>
            </a:pPr>
            <a:r>
              <a:rPr lang="pt-BR" sz="2000" dirty="0"/>
              <a:t>Procure incluir </a:t>
            </a:r>
            <a:r>
              <a:rPr lang="pt-BR" sz="2000" dirty="0" smtClean="0"/>
              <a:t>a comunidade escolar (professores, pais) </a:t>
            </a:r>
            <a:r>
              <a:rPr lang="pt-BR" sz="2000" dirty="0"/>
              <a:t>no acompanhamento da  aprendizagem dos </a:t>
            </a:r>
            <a:r>
              <a:rPr lang="pt-BR" sz="2000" dirty="0" smtClean="0"/>
              <a:t>alunos </a:t>
            </a:r>
            <a:r>
              <a:rPr lang="pt-BR" sz="2000" dirty="0"/>
              <a:t>e </a:t>
            </a:r>
            <a:r>
              <a:rPr lang="pt-BR" sz="2000" dirty="0" smtClean="0"/>
              <a:t> busque envolvê-los </a:t>
            </a:r>
            <a:r>
              <a:rPr lang="pt-BR" sz="2000" dirty="0"/>
              <a:t>nos projetos educacionais</a:t>
            </a:r>
            <a:endParaRPr lang="pt-BR" sz="2000" dirty="0" smtClean="0"/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sz="2000" dirty="0"/>
              <a:t>Utilize o portal NTM </a:t>
            </a:r>
            <a:r>
              <a:rPr lang="pt-BR" sz="2000" b="1" dirty="0">
                <a:solidFill>
                  <a:schemeClr val="tx2"/>
                </a:solidFill>
              </a:rPr>
              <a:t>(http://ead.pti.org.br/ntm/) </a:t>
            </a:r>
            <a:r>
              <a:rPr lang="pt-BR" sz="2000" dirty="0"/>
              <a:t>para obter informações sobre sua área e aproveite o espaço – </a:t>
            </a:r>
            <a:r>
              <a:rPr lang="pt-BR" sz="2000" b="1" dirty="0">
                <a:solidFill>
                  <a:schemeClr val="tx2"/>
                </a:solidFill>
              </a:rPr>
              <a:t>compartilhando ideias</a:t>
            </a:r>
            <a:r>
              <a:rPr lang="pt-BR" sz="2000" dirty="0"/>
              <a:t>, você pode postar seus planos de aula, ideias criativas, atividades que deram certo e compartilhar com seus colegas, desta forma teremos várias práticas educativas que darão suporte a novas aulas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44706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133356"/>
            <a:ext cx="85689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200" cap="none" dirty="0" smtClean="0"/>
              <a:t>A certificação se dará a cada encontro presencial após aproximadamente 30 dias do</a:t>
            </a:r>
            <a:r>
              <a:rPr lang="pt-BR" sz="2200" dirty="0" smtClean="0"/>
              <a:t> prazo final de postagem das atividades complementares.</a:t>
            </a:r>
          </a:p>
          <a:p>
            <a:pPr algn="just"/>
            <a:r>
              <a:rPr lang="pt-BR" sz="2200" dirty="0" smtClean="0"/>
              <a:t>	A certificação estará disponível on-line para os participantes que obtiverem 75% de frequência na somatória de carga horária dos encontros presenciais + atividades complementares (postagem dos planos </a:t>
            </a:r>
            <a:r>
              <a:rPr lang="pt-BR" sz="2200" dirty="0"/>
              <a:t>de </a:t>
            </a:r>
            <a:r>
              <a:rPr lang="pt-BR" sz="2200" dirty="0" smtClean="0"/>
              <a:t>aula, fórum, ou outras atividades).</a:t>
            </a:r>
          </a:p>
          <a:p>
            <a:pPr algn="just"/>
            <a:endParaRPr lang="pt-BR" sz="2200" cap="none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200" cap="none" dirty="0" smtClean="0"/>
              <a:t>E</a:t>
            </a:r>
            <a:r>
              <a:rPr lang="pt-BR" sz="2200" dirty="0" smtClean="0"/>
              <a:t>ncontro presencial – carga horária de 4 horas cada</a:t>
            </a:r>
            <a:r>
              <a:rPr lang="pt-BR" sz="2200" cap="none" dirty="0" smtClean="0"/>
              <a:t>. </a:t>
            </a:r>
          </a:p>
          <a:p>
            <a:pPr algn="just"/>
            <a:r>
              <a:rPr lang="pt-BR" sz="2200" dirty="0" smtClean="0"/>
              <a:t>	</a:t>
            </a:r>
            <a:r>
              <a:rPr lang="pt-BR" sz="2200" u="sng" dirty="0" smtClean="0"/>
              <a:t>Previsão </a:t>
            </a:r>
            <a:r>
              <a:rPr lang="pt-BR" sz="2200" u="sng" dirty="0"/>
              <a:t>de encontros: </a:t>
            </a:r>
            <a:r>
              <a:rPr lang="pt-BR" sz="2200" u="sng" dirty="0" smtClean="0"/>
              <a:t>março </a:t>
            </a:r>
            <a:r>
              <a:rPr lang="pt-BR" sz="2200" u="sng" dirty="0"/>
              <a:t>/ </a:t>
            </a:r>
            <a:r>
              <a:rPr lang="pt-BR" sz="2200" u="sng" dirty="0" smtClean="0"/>
              <a:t>maio / agosto </a:t>
            </a:r>
            <a:r>
              <a:rPr lang="pt-BR" sz="2200" u="sng" dirty="0"/>
              <a:t>/ </a:t>
            </a:r>
            <a:r>
              <a:rPr lang="pt-BR" sz="2200" u="sng"/>
              <a:t>outubro</a:t>
            </a:r>
            <a:r>
              <a:rPr lang="pt-BR" sz="2200" smtClean="0"/>
              <a:t>.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200" dirty="0" smtClean="0"/>
              <a:t>Atividades complementares – carga horária a definir conforme necessidade e projeto de formação. Podendo ser: postagem de planos de aula</a:t>
            </a:r>
            <a:r>
              <a:rPr lang="pt-BR" sz="2200" dirty="0"/>
              <a:t>, </a:t>
            </a:r>
            <a:r>
              <a:rPr lang="pt-BR" sz="2200" dirty="0" smtClean="0"/>
              <a:t>participação </a:t>
            </a:r>
            <a:r>
              <a:rPr lang="pt-BR" sz="2200" dirty="0"/>
              <a:t>de fórum de </a:t>
            </a:r>
            <a:r>
              <a:rPr lang="pt-BR" sz="2200" dirty="0" smtClean="0"/>
              <a:t>opinião, atividades online, avaliação do planejamento.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Certificação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453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287244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000" i="1" dirty="0">
                <a:solidFill>
                  <a:prstClr val="black"/>
                </a:solidFill>
              </a:rPr>
              <a:t>Verifique se os dados do seu perfil estão atualizados, principalmente o </a:t>
            </a:r>
            <a:r>
              <a:rPr lang="pt-BR" sz="2000" i="1" dirty="0" err="1">
                <a:solidFill>
                  <a:prstClr val="black"/>
                </a:solidFill>
              </a:rPr>
              <a:t>email</a:t>
            </a:r>
            <a:r>
              <a:rPr lang="pt-BR" sz="2000" i="1" dirty="0">
                <a:solidFill>
                  <a:prstClr val="black"/>
                </a:solidFill>
              </a:rPr>
              <a:t> que é a comunicação mais rápida entre professores e SMED.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000" i="1" dirty="0">
                <a:solidFill>
                  <a:prstClr val="black"/>
                </a:solidFill>
              </a:rPr>
              <a:t>Tenha o hábito de abrir o portal NTM, no mínimo uma vez por semana, para estar atento a qualquer informação referente à sua área.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000" i="1" dirty="0">
                <a:solidFill>
                  <a:prstClr val="black"/>
                </a:solidFill>
              </a:rPr>
              <a:t>Para acessar a parte de Educação Física – acesse Secretaria Municipal da Educação, Diretoria de Ensino Fundamental, Educação Física.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000" i="1" dirty="0">
                <a:solidFill>
                  <a:prstClr val="black"/>
                </a:solidFill>
              </a:rPr>
              <a:t>Para postar planos de aula – Entrar em Educação Física – Compartilhando Ideias – Acrescentar </a:t>
            </a:r>
            <a:r>
              <a:rPr lang="pt-BR" sz="2000" i="1" dirty="0" err="1">
                <a:solidFill>
                  <a:prstClr val="black"/>
                </a:solidFill>
              </a:rPr>
              <a:t>ítem</a:t>
            </a:r>
            <a:r>
              <a:rPr lang="pt-BR" sz="2000" i="1" dirty="0">
                <a:solidFill>
                  <a:prstClr val="black"/>
                </a:solidFill>
              </a:rPr>
              <a:t> – adicionar arquivo. Atenção: o arquivo deverá estar nominado da seguinte forma: Plano de Aula 1 – </a:t>
            </a:r>
            <a:r>
              <a:rPr lang="pt-BR" sz="2000" i="1" dirty="0" smtClean="0">
                <a:solidFill>
                  <a:prstClr val="black"/>
                </a:solidFill>
              </a:rPr>
              <a:t>Tema </a:t>
            </a:r>
            <a:r>
              <a:rPr lang="pt-BR" sz="2000" i="1" dirty="0">
                <a:solidFill>
                  <a:prstClr val="black"/>
                </a:solidFill>
              </a:rPr>
              <a:t>– Primeiro nome do professor.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000" i="1" dirty="0">
                <a:solidFill>
                  <a:prstClr val="black"/>
                </a:solidFill>
              </a:rPr>
              <a:t>Os planos de aula tem que estar formatado conforme modelo padrão disponível na parte de Planos de Aula e estar de acordo com o tema da formação.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000" i="1" dirty="0">
                <a:solidFill>
                  <a:prstClr val="black"/>
                </a:solidFill>
              </a:rPr>
              <a:t>Para ter acesso as atividades online do curso inscrito, precisa acessar na parte inicial – Formação Continuada – e procurar o curso que esta inscrito. Lá terá acesso aos materiais, as informações, atividades e certificado.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pt-BR" i="1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2F5897"/>
                </a:solidFill>
              </a:rPr>
              <a:t>Orientações – Portal NTM</a:t>
            </a:r>
            <a:endParaRPr lang="pt-BR" b="1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ane\Pictures\imagens Ed. Fíisca\21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876">
            <a:off x="565336" y="1282069"/>
            <a:ext cx="3672408" cy="49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355976" y="1628800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solidFill>
                  <a:srgbClr val="D2533C"/>
                </a:solidFill>
              </a:rPr>
              <a:t>VAMOS APROVEITAR O ENCONTRO PARA COMPARTILHAR ALGUMAS ATIVIDADES?</a:t>
            </a:r>
          </a:p>
        </p:txBody>
      </p:sp>
    </p:spTree>
    <p:extLst>
      <p:ext uri="{BB962C8B-B14F-4D97-AF65-F5344CB8AC3E}">
        <p14:creationId xmlns:p14="http://schemas.microsoft.com/office/powerpoint/2010/main" val="15527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41277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Quando pensamos em </a:t>
            </a:r>
            <a:r>
              <a:rPr lang="pt-BR" sz="3200" b="1" dirty="0" smtClean="0"/>
              <a:t>Educação </a:t>
            </a:r>
            <a:r>
              <a:rPr lang="pt-BR" sz="3200" b="1" dirty="0"/>
              <a:t>Física Escolar</a:t>
            </a:r>
            <a:r>
              <a:rPr lang="pt-BR" sz="3200" dirty="0"/>
              <a:t>,  </a:t>
            </a:r>
            <a:r>
              <a:rPr lang="pt-BR" sz="3200" dirty="0" smtClean="0"/>
              <a:t>principalmente </a:t>
            </a:r>
            <a:r>
              <a:rPr lang="pt-BR" sz="3200" dirty="0"/>
              <a:t> para a educação infantil e séries iniciais do ensino fundamental, pensamos em atividades recreativas por ser a melhor forma de trabalhar os eixos de Educação Física da proposta curricular para este </a:t>
            </a:r>
            <a:r>
              <a:rPr lang="pt-BR" sz="3200" dirty="0" smtClean="0"/>
              <a:t>público, porém não se pode perder o foco do objeto de estudo.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533400"/>
            <a:ext cx="8507288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Planejamento de Ensino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231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22313" y="952500"/>
            <a:ext cx="7772400" cy="681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SMED – FOZ DO IGUAÇU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8974" y="2132856"/>
            <a:ext cx="802574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i="1" dirty="0"/>
              <a:t>COORDENADORA ÁREA DE EDUCAÇÃO FÍSICA : </a:t>
            </a:r>
            <a:r>
              <a:rPr lang="pt-BR" b="1" i="1" dirty="0"/>
              <a:t>ROSANE A. B. ALVES</a:t>
            </a:r>
          </a:p>
          <a:p>
            <a:pPr algn="just">
              <a:lnSpc>
                <a:spcPct val="150000"/>
              </a:lnSpc>
            </a:pPr>
            <a:r>
              <a:rPr lang="pt-BR" b="1" i="1" dirty="0" err="1"/>
              <a:t>Email</a:t>
            </a:r>
            <a:r>
              <a:rPr lang="pt-BR" b="1" i="1" dirty="0"/>
              <a:t>: </a:t>
            </a:r>
          </a:p>
          <a:p>
            <a:pPr algn="just">
              <a:lnSpc>
                <a:spcPct val="150000"/>
              </a:lnSpc>
            </a:pPr>
            <a:r>
              <a:rPr lang="pt-BR" b="1" i="1" dirty="0">
                <a:hlinkClick r:id="rId2"/>
              </a:rPr>
              <a:t>rosane.jogoserecreacao.2014@gmail.com</a:t>
            </a:r>
            <a:endParaRPr lang="pt-BR" b="1" i="1" dirty="0"/>
          </a:p>
          <a:p>
            <a:pPr algn="just">
              <a:lnSpc>
                <a:spcPct val="150000"/>
              </a:lnSpc>
            </a:pPr>
            <a:r>
              <a:rPr lang="pt-BR" b="1" i="1" dirty="0">
                <a:hlinkClick r:id="rId3"/>
              </a:rPr>
              <a:t>rosanebalves@hotmail.com</a:t>
            </a:r>
            <a:endParaRPr lang="pt-BR" b="1" i="1" dirty="0"/>
          </a:p>
          <a:p>
            <a:pPr algn="just">
              <a:lnSpc>
                <a:spcPct val="150000"/>
              </a:lnSpc>
            </a:pPr>
            <a:r>
              <a:rPr lang="pt-BR" b="1" i="1" dirty="0"/>
              <a:t>Telefone</a:t>
            </a:r>
            <a:r>
              <a:rPr lang="pt-BR" i="1" dirty="0"/>
              <a:t>: 2105-1266 / 9931-4513</a:t>
            </a:r>
          </a:p>
          <a:p>
            <a:pPr algn="just">
              <a:lnSpc>
                <a:spcPct val="150000"/>
              </a:lnSpc>
            </a:pPr>
            <a:r>
              <a:rPr lang="pt-BR" b="1" i="1" dirty="0"/>
              <a:t>Portal NTM: </a:t>
            </a:r>
            <a:r>
              <a:rPr lang="pt-BR" i="1" dirty="0"/>
              <a:t>ead.pti.org.br/</a:t>
            </a:r>
            <a:r>
              <a:rPr lang="pt-BR" i="1" dirty="0" err="1"/>
              <a:t>ntm</a:t>
            </a:r>
            <a:r>
              <a:rPr lang="pt-BR" i="1" dirty="0"/>
              <a:t>/ acesse Secretaria Municipal da Educação, Diretoria de Ensino Fundamental, Educação Física (lá vocês encontram todo material de apoio: planejamento, sugestões de atividades, links para pesquisa, planos de aula compartilhados).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12382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6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34665" y="2218166"/>
            <a:ext cx="3269333" cy="681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Bom trabalho!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81057" y="2996952"/>
            <a:ext cx="76781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2400" dirty="0">
                <a:latin typeface="Perpetua" pitchFamily="18" charset="0"/>
              </a:rPr>
              <a:t>Que o dinamismo, bom humor, dedicação, criatividade tornem suas aulas tão bacanas e motivadoras que seus alunos sintam alegria de te ver chegar na escola e te recebam com beijos e abraços porque você </a:t>
            </a:r>
          </a:p>
          <a:p>
            <a:pPr algn="ctr">
              <a:spcBef>
                <a:spcPts val="0"/>
              </a:spcBef>
            </a:pPr>
            <a:r>
              <a:rPr lang="pt-BR" sz="2400" dirty="0">
                <a:latin typeface="Perpetua" pitchFamily="18" charset="0"/>
              </a:rPr>
              <a:t>faz a diferença na vida destas crianças.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69332" y="4990667"/>
            <a:ext cx="5687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444444"/>
                </a:solidFill>
                <a:latin typeface="comic sans ms"/>
              </a:rPr>
              <a:t> </a:t>
            </a:r>
            <a:r>
              <a:rPr lang="pt-BR" sz="1600" dirty="0">
                <a:solidFill>
                  <a:srgbClr val="444444"/>
                </a:solidFill>
                <a:latin typeface="comic sans ms"/>
              </a:rPr>
              <a:t>Mensagem utilizada: </a:t>
            </a:r>
            <a:r>
              <a:rPr lang="pt-BR" sz="1600" dirty="0">
                <a:solidFill>
                  <a:srgbClr val="444444"/>
                </a:solidFill>
                <a:latin typeface="comic sans ms"/>
                <a:hlinkClick r:id="rId2"/>
              </a:rPr>
              <a:t>Quem é o professor de Ed. Física</a:t>
            </a:r>
            <a:r>
              <a:rPr lang="pt-BR" sz="1600" dirty="0">
                <a:solidFill>
                  <a:srgbClr val="444444"/>
                </a:solidFill>
                <a:latin typeface="comic sans ms"/>
              </a:rPr>
              <a:t>. </a:t>
            </a:r>
            <a:r>
              <a:rPr lang="pt-BR" sz="1600" dirty="0" smtClean="0">
                <a:solidFill>
                  <a:srgbClr val="444444"/>
                </a:solidFill>
                <a:latin typeface="comic sans ms"/>
              </a:rPr>
              <a:t>  </a:t>
            </a:r>
            <a:r>
              <a:rPr lang="pt-BR" sz="1400" dirty="0" smtClean="0">
                <a:solidFill>
                  <a:srgbClr val="444444"/>
                </a:solidFill>
                <a:latin typeface="comic sans ms"/>
                <a:hlinkClick r:id="rId2"/>
              </a:rPr>
              <a:t>http</a:t>
            </a:r>
            <a:r>
              <a:rPr lang="pt-BR" sz="1400" dirty="0">
                <a:solidFill>
                  <a:srgbClr val="444444"/>
                </a:solidFill>
                <a:latin typeface="comic sans ms"/>
                <a:hlinkClick r:id="rId2"/>
              </a:rPr>
              <a:t>://youtu.be/7GLbCKu5puw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02" y="584232"/>
            <a:ext cx="1382967" cy="185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6" y="581060"/>
            <a:ext cx="12382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77" y="839648"/>
            <a:ext cx="12636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4" y="4782886"/>
            <a:ext cx="1550155" cy="196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10858"/>
            <a:ext cx="16002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08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920880" cy="3108325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580"/>
              </a:spcBef>
              <a:defRPr/>
            </a:pPr>
            <a:r>
              <a:rPr lang="pt-BR" sz="3600" b="1" dirty="0" smtClean="0">
                <a:solidFill>
                  <a:schemeClr val="tx1"/>
                </a:solidFill>
              </a:rPr>
              <a:t>Objeto de estudo:</a:t>
            </a:r>
            <a:r>
              <a:rPr lang="pt-BR" sz="2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pt-BR" sz="2600" b="1" dirty="0">
                <a:solidFill>
                  <a:srgbClr val="FF0000"/>
                </a:solidFill>
                <a:latin typeface="Perpetua"/>
              </a:rPr>
              <a:t>OS ELEMENTOS DA CULTURA DO MOVIMENTO </a:t>
            </a:r>
            <a:r>
              <a:rPr lang="pt-BR" sz="2600" b="1" dirty="0" smtClean="0">
                <a:solidFill>
                  <a:srgbClr val="FF0000"/>
                </a:solidFill>
                <a:latin typeface="Perpetua"/>
              </a:rPr>
              <a:t>HUMANO</a:t>
            </a:r>
            <a:endParaRPr lang="pt-BR" sz="3600" dirty="0"/>
          </a:p>
          <a:p>
            <a:pPr algn="just">
              <a:spcBef>
                <a:spcPts val="580"/>
              </a:spcBef>
              <a:defRPr/>
            </a:pPr>
            <a:endParaRPr lang="pt-BR" sz="3600" b="1" dirty="0" smtClean="0">
              <a:solidFill>
                <a:srgbClr val="FF0000"/>
              </a:solidFill>
            </a:endParaRPr>
          </a:p>
          <a:p>
            <a:pPr marL="571500" indent="-571500" algn="just">
              <a:spcBef>
                <a:spcPts val="580"/>
              </a:spcBef>
              <a:buFont typeface="Wingdings" pitchFamily="2" charset="2"/>
              <a:buChar char="Ø"/>
              <a:defRPr/>
            </a:pPr>
            <a:r>
              <a:rPr lang="pt-BR" sz="3600" b="1" dirty="0" smtClean="0">
                <a:solidFill>
                  <a:schemeClr val="tx1"/>
                </a:solidFill>
              </a:rPr>
              <a:t>Jogos,</a:t>
            </a:r>
          </a:p>
          <a:p>
            <a:pPr marL="571500" indent="-57150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600" b="1" dirty="0" smtClean="0">
                <a:solidFill>
                  <a:schemeClr val="tx1"/>
                </a:solidFill>
              </a:rPr>
              <a:t>Ginástica</a:t>
            </a:r>
            <a:r>
              <a:rPr lang="pt-BR" sz="3600" b="1" dirty="0">
                <a:solidFill>
                  <a:schemeClr val="tx1"/>
                </a:solidFill>
              </a:rPr>
              <a:t>, </a:t>
            </a:r>
            <a:endParaRPr lang="pt-BR" sz="3600" b="1" dirty="0" smtClean="0">
              <a:solidFill>
                <a:schemeClr val="tx1"/>
              </a:solidFill>
            </a:endParaRPr>
          </a:p>
          <a:p>
            <a:pPr marL="571500" indent="-57150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600" b="1" dirty="0" smtClean="0">
                <a:solidFill>
                  <a:schemeClr val="tx1"/>
                </a:solidFill>
              </a:rPr>
              <a:t>Ritmo </a:t>
            </a:r>
            <a:r>
              <a:rPr lang="pt-BR" sz="3600" b="1" dirty="0">
                <a:solidFill>
                  <a:schemeClr val="tx1"/>
                </a:solidFill>
              </a:rPr>
              <a:t>e </a:t>
            </a:r>
            <a:r>
              <a:rPr lang="pt-BR" sz="3600" b="1" dirty="0" smtClean="0">
                <a:solidFill>
                  <a:schemeClr val="tx1"/>
                </a:solidFill>
              </a:rPr>
              <a:t>expressividade,</a:t>
            </a:r>
          </a:p>
          <a:p>
            <a:pPr marL="571500" indent="-57150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600" b="1" dirty="0" smtClean="0">
                <a:solidFill>
                  <a:schemeClr val="tx1"/>
                </a:solidFill>
              </a:rPr>
              <a:t>Cultura </a:t>
            </a:r>
            <a:r>
              <a:rPr lang="pt-BR" sz="3600" b="1" dirty="0">
                <a:solidFill>
                  <a:schemeClr val="tx1"/>
                </a:solidFill>
              </a:rPr>
              <a:t>corporal e saúde. </a:t>
            </a:r>
            <a:endParaRPr lang="pt-BR" sz="3600" b="1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28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sp>
        <p:nvSpPr>
          <p:cNvPr id="20483" name="Título 2"/>
          <p:cNvSpPr>
            <a:spLocks noGrp="1"/>
          </p:cNvSpPr>
          <p:nvPr>
            <p:ph type="ctrTitle"/>
          </p:nvPr>
        </p:nvSpPr>
        <p:spPr>
          <a:xfrm>
            <a:off x="457200" y="1988840"/>
            <a:ext cx="8229600" cy="1852320"/>
          </a:xfrm>
        </p:spPr>
        <p:txBody>
          <a:bodyPr/>
          <a:lstStyle/>
          <a:p>
            <a:pPr eaLnBrk="1" hangingPunct="1"/>
            <a:r>
              <a:rPr lang="pt-BR" b="1" dirty="0" smtClean="0"/>
              <a:t>EIXOS DE EDUCAÇÃO FÍSICA</a:t>
            </a:r>
            <a:br>
              <a:rPr lang="pt-BR" b="1" dirty="0" smtClean="0"/>
            </a:br>
            <a:endParaRPr lang="pt-BR" sz="2800" b="1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533400"/>
            <a:ext cx="8507288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Planejamento de Ensino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721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s://annacrafts.files.wordpress.com/2010/10/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29150"/>
            <a:ext cx="31178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tângulo 4"/>
          <p:cNvSpPr>
            <a:spLocks noChangeArrowheads="1"/>
          </p:cNvSpPr>
          <p:nvPr/>
        </p:nvSpPr>
        <p:spPr bwMode="auto">
          <a:xfrm>
            <a:off x="441325" y="1909789"/>
            <a:ext cx="79200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q"/>
            </a:pPr>
            <a:r>
              <a:rPr lang="pt-BR" sz="2800" dirty="0"/>
              <a:t>Jogos de Corrida Variada </a:t>
            </a:r>
            <a:r>
              <a:rPr lang="pt-BR" sz="2000" dirty="0"/>
              <a:t>(com referência a espaços amplos e abertos).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pt-BR" sz="2800" dirty="0"/>
              <a:t>Jogos em Linha </a:t>
            </a:r>
            <a:r>
              <a:rPr lang="pt-BR" sz="2000" dirty="0"/>
              <a:t>(com referência à direção e sentidos).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pt-BR" sz="2800" dirty="0"/>
              <a:t>Jogos em Círculo </a:t>
            </a:r>
            <a:r>
              <a:rPr lang="pt-BR" sz="2000" dirty="0"/>
              <a:t>(com referência ao espaço fechado).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pt-BR" sz="2800" dirty="0"/>
              <a:t>Jogos de Oposição </a:t>
            </a:r>
            <a:endParaRPr lang="pt-BR" sz="2000" dirty="0"/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pt-BR" sz="2800" dirty="0"/>
              <a:t>Jogos </a:t>
            </a:r>
            <a:r>
              <a:rPr lang="pt-BR" sz="2800" dirty="0" err="1"/>
              <a:t>Pré</a:t>
            </a:r>
            <a:r>
              <a:rPr lang="pt-BR" sz="2800" dirty="0"/>
              <a:t>-esportivos </a:t>
            </a:r>
            <a:r>
              <a:rPr lang="pt-BR" sz="2000" dirty="0"/>
              <a:t>(mesmo trabalhando a atitude permanente: cooperação, propõe-se trabalhar antes os jogos cooperativos como conteúdo específico).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6527" y="764704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Conteúdos Jogos:</a:t>
            </a:r>
          </a:p>
        </p:txBody>
      </p:sp>
    </p:spTree>
    <p:extLst>
      <p:ext uri="{BB962C8B-B14F-4D97-AF65-F5344CB8AC3E}">
        <p14:creationId xmlns:p14="http://schemas.microsoft.com/office/powerpoint/2010/main" val="202035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7" y="678668"/>
            <a:ext cx="58337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 smtClean="0"/>
              <a:t>	</a:t>
            </a:r>
            <a:r>
              <a:rPr lang="pt-BR" sz="2200" dirty="0" smtClean="0"/>
              <a:t>Nos </a:t>
            </a:r>
            <a:r>
              <a:rPr lang="pt-BR" sz="2200" u="sng" dirty="0"/>
              <a:t>Anos Iniciais</a:t>
            </a:r>
            <a:r>
              <a:rPr lang="pt-BR" sz="2200" dirty="0"/>
              <a:t> do Ensino Fundamental não serão trabalhados os esportes e as lutas, propriamente ditos, somente elementos que configuram estas práticas, como por </a:t>
            </a:r>
            <a:r>
              <a:rPr lang="pt-BR" sz="2200" dirty="0" smtClean="0"/>
              <a:t>exemplo: a variedade de esportes, </a:t>
            </a:r>
            <a:r>
              <a:rPr lang="pt-BR" sz="2200" dirty="0"/>
              <a:t>os materiais (bolas, vestimentas, equipamentos), espaços físicos (quadras, salas, tatames), as possibilidades de movimentação etc. </a:t>
            </a:r>
            <a:r>
              <a:rPr lang="pt-BR" sz="2200" dirty="0" smtClean="0"/>
              <a:t>Estes elementos serão </a:t>
            </a:r>
            <a:r>
              <a:rPr lang="pt-BR" sz="2200" dirty="0"/>
              <a:t>abordados </a:t>
            </a:r>
            <a:r>
              <a:rPr lang="pt-BR" sz="2200" dirty="0" smtClean="0"/>
              <a:t>no eixo jogos por </a:t>
            </a:r>
            <a:r>
              <a:rPr lang="pt-BR" sz="2200" dirty="0"/>
              <a:t>meio de </a:t>
            </a:r>
            <a:r>
              <a:rPr lang="pt-BR" sz="2200" u="sng" dirty="0"/>
              <a:t>jogos </a:t>
            </a:r>
            <a:r>
              <a:rPr lang="pt-BR" sz="2200" u="sng" dirty="0" err="1"/>
              <a:t>pré</a:t>
            </a:r>
            <a:r>
              <a:rPr lang="pt-BR" sz="2200" u="sng" dirty="0"/>
              <a:t>-desportivos </a:t>
            </a:r>
            <a:r>
              <a:rPr lang="pt-BR" sz="2200" dirty="0"/>
              <a:t>adequados às características de cada </a:t>
            </a:r>
            <a:r>
              <a:rPr lang="pt-BR" sz="2200" dirty="0" smtClean="0"/>
              <a:t>idade </a:t>
            </a:r>
            <a:r>
              <a:rPr lang="pt-BR" sz="2200" dirty="0"/>
              <a:t>e alguns elementos das lutas por meio de </a:t>
            </a:r>
            <a:r>
              <a:rPr lang="pt-BR" sz="2200" u="sng" dirty="0"/>
              <a:t>jogos de </a:t>
            </a:r>
            <a:r>
              <a:rPr lang="pt-BR" sz="2200" u="sng" dirty="0" smtClean="0"/>
              <a:t>oposição</a:t>
            </a:r>
            <a:r>
              <a:rPr lang="pt-BR" sz="2200" dirty="0" smtClean="0"/>
              <a:t>, para </a:t>
            </a:r>
            <a:r>
              <a:rPr lang="pt-BR" sz="2200" dirty="0"/>
              <a:t>que as crianças conheçam, se apropriem e </a:t>
            </a:r>
            <a:r>
              <a:rPr lang="pt-BR" sz="2200" dirty="0" err="1" smtClean="0"/>
              <a:t>resignifiquem</a:t>
            </a:r>
            <a:r>
              <a:rPr lang="pt-BR" sz="2200" dirty="0"/>
              <a:t>, de uma maneira recreativa, os elementos que configuram estas práticas</a:t>
            </a:r>
            <a:r>
              <a:rPr lang="pt-BR" sz="2200" dirty="0" smtClean="0"/>
              <a:t>.	</a:t>
            </a:r>
            <a:endParaRPr lang="pt-BR" sz="2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17" y="980728"/>
            <a:ext cx="259115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25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467544" y="1772816"/>
            <a:ext cx="6984776" cy="388843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	</a:t>
            </a:r>
            <a:r>
              <a:rPr lang="pt-BR" sz="2200" dirty="0" smtClean="0"/>
              <a:t>Bem melhor que trabalhar a</a:t>
            </a:r>
            <a:r>
              <a:rPr lang="pt-BR" sz="2200" b="1" dirty="0" smtClean="0"/>
              <a:t> velocidade e resistência</a:t>
            </a:r>
            <a:r>
              <a:rPr lang="pt-BR" sz="2200" dirty="0" smtClean="0"/>
              <a:t> com corridas pela quadra é fazer um pega </a:t>
            </a:r>
            <a:r>
              <a:rPr lang="pt-BR" sz="2200" dirty="0" err="1" smtClean="0"/>
              <a:t>pega</a:t>
            </a:r>
            <a:r>
              <a:rPr lang="pt-BR" sz="2200" dirty="0" smtClean="0"/>
              <a:t> temático com animais, por exemplo. E quando trabalhar a lateralidade fazer um pega </a:t>
            </a:r>
            <a:r>
              <a:rPr lang="pt-BR" sz="2200" dirty="0" err="1" smtClean="0"/>
              <a:t>pega</a:t>
            </a:r>
            <a:r>
              <a:rPr lang="pt-BR" sz="2200" dirty="0" smtClean="0"/>
              <a:t> na linha onde os alunos só podem se deslocar andando em cima da linha. </a:t>
            </a:r>
          </a:p>
          <a:p>
            <a:pPr marL="0" indent="0" algn="just">
              <a:buNone/>
            </a:pPr>
            <a:r>
              <a:rPr lang="pt-BR" dirty="0" smtClean="0"/>
              <a:t>	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19" y="3744364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rosane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031">
            <a:off x="612098" y="4017878"/>
            <a:ext cx="1780300" cy="16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1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rosane\Picture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30" y="510767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900113" y="341313"/>
            <a:ext cx="7772400" cy="1143000"/>
          </a:xfrm>
        </p:spPr>
        <p:txBody>
          <a:bodyPr/>
          <a:lstStyle/>
          <a:p>
            <a:pPr eaLnBrk="1" hangingPunct="1"/>
            <a:r>
              <a:rPr lang="pt-BR" b="1" dirty="0" smtClean="0"/>
              <a:t>Conteúdos Ginástica:</a:t>
            </a:r>
          </a:p>
        </p:txBody>
      </p:sp>
      <p:sp>
        <p:nvSpPr>
          <p:cNvPr id="25604" name="Retângulo 2"/>
          <p:cNvSpPr>
            <a:spLocks noChangeArrowheads="1"/>
          </p:cNvSpPr>
          <p:nvPr/>
        </p:nvSpPr>
        <p:spPr bwMode="auto">
          <a:xfrm>
            <a:off x="386838" y="1268760"/>
            <a:ext cx="82176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pt-BR" sz="2400" dirty="0"/>
              <a:t>Elementos de locomoção: andar, correr, saltar, saltitar, quadrupedar, rolar, equilibrar, balançar...)</a:t>
            </a:r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pt-BR" sz="2400" dirty="0"/>
              <a:t>Percepção: corporal, espacial, temporal, direcional, lateralidade, alongamento, flexibilidade</a:t>
            </a:r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pt-BR" sz="2400" dirty="0"/>
              <a:t>Equilíbrio (estático e dinâmico).</a:t>
            </a:r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pt-BR" sz="2400" dirty="0"/>
              <a:t>Capacidades Físicas: velocidade, força, resistência, flexibilidade, habilidade, coordenação motora, ritmo, entre outros. </a:t>
            </a:r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pt-BR" sz="2400" dirty="0"/>
              <a:t>Elementos gímnicos: combinação de movimentos de locomoção e equilíbrio com e sem a utilização de materiais alternativos como bolas de borracha, arcos, cordas, bastões, colchonetes, etc.</a:t>
            </a:r>
          </a:p>
        </p:txBody>
      </p:sp>
    </p:spTree>
    <p:extLst>
      <p:ext uri="{BB962C8B-B14F-4D97-AF65-F5344CB8AC3E}">
        <p14:creationId xmlns:p14="http://schemas.microsoft.com/office/powerpoint/2010/main" val="103063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b="1" dirty="0" smtClean="0"/>
              <a:t>Conteúdos Ritmo e Expressividade: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1700808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400" dirty="0"/>
              <a:t>Expressão corporal - mímica, imitação, dramatização.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dirty="0"/>
              <a:t>Brinquedos cantados - reprodução e criação de movimentos.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dirty="0"/>
              <a:t>Cantigas de roda - reprodução e criação de movimentos.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dirty="0"/>
              <a:t>Exploração de movimentos com materiais - reprodução e criação de movimentos com materiais.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dirty="0"/>
              <a:t>Dança - ritmo, percepção espacial e temporal; associação do ritmo e movimento sem e com deslocamento; consciência corporal; formações corporais utilizando colunas, fileiras, círculos; estilos de dança; danças brasileiras.</a:t>
            </a:r>
          </a:p>
        </p:txBody>
      </p:sp>
    </p:spTree>
    <p:extLst>
      <p:ext uri="{BB962C8B-B14F-4D97-AF65-F5344CB8AC3E}">
        <p14:creationId xmlns:p14="http://schemas.microsoft.com/office/powerpoint/2010/main" val="2111526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2110</TotalTime>
  <Words>1594</Words>
  <Application>Microsoft Office PowerPoint</Application>
  <PresentationFormat>Apresentação na tela (4:3)</PresentationFormat>
  <Paragraphs>177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Brilho</vt:lpstr>
      <vt:lpstr>Executivo</vt:lpstr>
      <vt:lpstr>Apresentação do PowerPoint</vt:lpstr>
      <vt:lpstr>EDUCAÇÃO  FÍSICA</vt:lpstr>
      <vt:lpstr>Apresentação do PowerPoint</vt:lpstr>
      <vt:lpstr>EIXOS DE EDUCAÇÃO FÍSICA </vt:lpstr>
      <vt:lpstr>Apresentação do PowerPoint</vt:lpstr>
      <vt:lpstr>Apresentação do PowerPoint</vt:lpstr>
      <vt:lpstr>Apresentação do PowerPoint</vt:lpstr>
      <vt:lpstr>Conteúdos Ginástica:</vt:lpstr>
      <vt:lpstr>Conteúdos Ritmo e Expressividade:</vt:lpstr>
      <vt:lpstr>Conteúdos Cultura Corporal e Saúde:</vt:lpstr>
      <vt:lpstr>Apresentação do PowerPoint</vt:lpstr>
      <vt:lpstr>1) PERCEPÇÃO</vt:lpstr>
      <vt:lpstr>Segundo o mesmo autor Gallahue (2008) as categorias de movimento são assim conceituadas:</vt:lpstr>
      <vt:lpstr>3) ALONGAMENTO E DESCONTRAÇÃO</vt:lpstr>
      <vt:lpstr>Apresentação do PowerPoint</vt:lpstr>
      <vt:lpstr>Apresentação do PowerPoint</vt:lpstr>
      <vt:lpstr>Apresentação do PowerPoint</vt:lpstr>
      <vt:lpstr>Apresentação do PowerPoint</vt:lpstr>
      <vt:lpstr>Modelo de Plano de Aula</vt:lpstr>
      <vt:lpstr>Apresentação do PowerPoint</vt:lpstr>
      <vt:lpstr>Apresentação do PowerPoint</vt:lpstr>
      <vt:lpstr>Registro de Classe</vt:lpstr>
      <vt:lpstr>Registro no Livro de Frequência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FÍSICA</dc:title>
  <dc:creator>Rosane</dc:creator>
  <cp:lastModifiedBy>Rosane</cp:lastModifiedBy>
  <cp:revision>114</cp:revision>
  <dcterms:created xsi:type="dcterms:W3CDTF">2014-03-26T19:25:27Z</dcterms:created>
  <dcterms:modified xsi:type="dcterms:W3CDTF">2016-08-15T11:31:32Z</dcterms:modified>
</cp:coreProperties>
</file>