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57" r:id="rId2"/>
    <p:sldId id="271" r:id="rId3"/>
    <p:sldId id="272" r:id="rId4"/>
    <p:sldId id="284" r:id="rId5"/>
    <p:sldId id="277" r:id="rId6"/>
    <p:sldId id="278" r:id="rId7"/>
    <p:sldId id="279" r:id="rId8"/>
    <p:sldId id="276" r:id="rId9"/>
    <p:sldId id="275" r:id="rId10"/>
    <p:sldId id="27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5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RECEITA 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Plan1!$B$2:$B$6</c:f>
              <c:numCache>
                <c:formatCode>_(* #,##0.00_);_(* \(#,##0.00\);_(* "-"??_);_(@_)</c:formatCode>
                <c:ptCount val="5"/>
                <c:pt idx="0">
                  <c:v>204374000</c:v>
                </c:pt>
                <c:pt idx="1">
                  <c:v>236060000</c:v>
                </c:pt>
                <c:pt idx="2">
                  <c:v>265982000</c:v>
                </c:pt>
                <c:pt idx="3">
                  <c:v>291407000</c:v>
                </c:pt>
                <c:pt idx="4">
                  <c:v>316304000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APLICADO NA EDUCAÇÃO</c:v>
                </c:pt>
              </c:strCache>
            </c:strRef>
          </c:tx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Plan1!$C$2:$C$6</c:f>
              <c:numCache>
                <c:formatCode>_(* #,##0.00_);_(* \(#,##0.00\);_(* "-"??_);_(@_)</c:formatCode>
                <c:ptCount val="5"/>
                <c:pt idx="0">
                  <c:v>51522000</c:v>
                </c:pt>
                <c:pt idx="1">
                  <c:v>77484000</c:v>
                </c:pt>
                <c:pt idx="2">
                  <c:v>69467000</c:v>
                </c:pt>
                <c:pt idx="3">
                  <c:v>85466000</c:v>
                </c:pt>
                <c:pt idx="4">
                  <c:v>82172000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ÍNDICE </c:v>
                </c:pt>
              </c:strCache>
            </c:strRef>
          </c:tx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Plan1!$D$2:$D$6</c:f>
              <c:numCache>
                <c:formatCode>0.00%</c:formatCode>
                <c:ptCount val="5"/>
                <c:pt idx="0">
                  <c:v>0.25209999999999999</c:v>
                </c:pt>
                <c:pt idx="1">
                  <c:v>0.32819999999999999</c:v>
                </c:pt>
                <c:pt idx="2">
                  <c:v>0.26119999999999999</c:v>
                </c:pt>
                <c:pt idx="3">
                  <c:v>0.29330000000000001</c:v>
                </c:pt>
                <c:pt idx="4">
                  <c:v>0.25979999999999998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569856"/>
        <c:axId val="46466176"/>
        <c:axId val="0"/>
      </c:bar3DChart>
      <c:catAx>
        <c:axId val="485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466176"/>
        <c:crosses val="autoZero"/>
        <c:auto val="1"/>
        <c:lblAlgn val="ctr"/>
        <c:lblOffset val="100"/>
        <c:noMultiLvlLbl val="0"/>
      </c:catAx>
      <c:valAx>
        <c:axId val="46466176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4856985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09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03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3272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5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3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669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802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67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94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87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4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1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58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26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94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79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95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Planilha_do_Microsoft_Excel2.xlsx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474" y="1064759"/>
            <a:ext cx="11788726" cy="2419643"/>
          </a:xfrm>
        </p:spPr>
        <p:txBody>
          <a:bodyPr>
            <a:normAutofit/>
          </a:bodyPr>
          <a:lstStyle/>
          <a:p>
            <a:r>
              <a:rPr lang="pt-BR" sz="72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Plano Municipal de Educação</a:t>
            </a:r>
            <a:endParaRPr lang="pt-BR" sz="7200" b="1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51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308346" cy="13208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INFORMAÇÕES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ORÇAMENTÁRIO/FINANCEIRAS DA PMFI</a:t>
            </a:r>
            <a:br>
              <a:rPr lang="pt-BR" dirty="0">
                <a:solidFill>
                  <a:schemeClr val="accent2">
                    <a:lumMod val="50000"/>
                  </a:schemeClr>
                </a:solidFill>
              </a:rPr>
            </a:b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784030"/>
              </p:ext>
            </p:extLst>
          </p:nvPr>
        </p:nvGraphicFramePr>
        <p:xfrm>
          <a:off x="515158" y="2318197"/>
          <a:ext cx="10702340" cy="3232144"/>
        </p:xfrm>
        <a:graphic>
          <a:graphicData uri="http://schemas.openxmlformats.org/drawingml/2006/table">
            <a:tbl>
              <a:tblPr firstRow="1" firstCol="1" bandRow="1"/>
              <a:tblGrid>
                <a:gridCol w="2099253"/>
                <a:gridCol w="844279"/>
                <a:gridCol w="775333"/>
                <a:gridCol w="776246"/>
                <a:gridCol w="775333"/>
                <a:gridCol w="905772"/>
                <a:gridCol w="904860"/>
                <a:gridCol w="904860"/>
                <a:gridCol w="904860"/>
                <a:gridCol w="905772"/>
                <a:gridCol w="905772"/>
              </a:tblGrid>
              <a:tr h="580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Evolução da Rec. Corrente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2,06%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1,78%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3,61%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13,70%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10,31%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7,26%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Inflação *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7,60%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5,69%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3,14%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4,46%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5,90%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4,31%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5,91%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6,50%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5,84%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5,91%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Evolução do PIB**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15,64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10,30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10,74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12,15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7,58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13,38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533400" y="552518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i="1" dirty="0">
                <a:solidFill>
                  <a:srgbClr val="000000"/>
                </a:solidFill>
                <a:latin typeface="Calibri"/>
              </a:rPr>
              <a:t>FONTE: CONTABILIDADE DO MUNICÍPIO DE FOZ DO IGUAÇU				</a:t>
            </a:r>
          </a:p>
        </p:txBody>
      </p:sp>
    </p:spTree>
    <p:extLst>
      <p:ext uri="{BB962C8B-B14F-4D97-AF65-F5344CB8AC3E}">
        <p14:creationId xmlns:p14="http://schemas.microsoft.com/office/powerpoint/2010/main" val="23577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094" y="1218054"/>
            <a:ext cx="8596668" cy="3880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accent2">
                    <a:lumMod val="50000"/>
                  </a:schemeClr>
                </a:solidFill>
              </a:rPr>
              <a:t>Gestão Educacional – Financiamento</a:t>
            </a:r>
          </a:p>
          <a:p>
            <a:endParaRPr lang="pt-BR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/>
          </a:p>
          <a:p>
            <a:endParaRPr lang="pt-BR" dirty="0"/>
          </a:p>
          <a:p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Orientação – </a:t>
            </a:r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Ângela, Vera, </a:t>
            </a:r>
            <a:r>
              <a:rPr lang="pt-B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Erton</a:t>
            </a:r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pt-B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GT</a:t>
            </a:r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-Rosane, Amilton, </a:t>
            </a:r>
            <a:r>
              <a:rPr lang="pt-B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Altaira</a:t>
            </a:r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pt-B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Josiane</a:t>
            </a:r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Aline, Luzinete, Lucila, </a:t>
            </a:r>
            <a:r>
              <a:rPr lang="pt-B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Ivano</a:t>
            </a:r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Marcia, </a:t>
            </a:r>
            <a:r>
              <a:rPr lang="pt-B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Denisia</a:t>
            </a:r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Marise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99712" cy="1320800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endParaRPr lang="pt-BR" sz="5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0486" y="1930400"/>
            <a:ext cx="6063175" cy="511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813"/>
            <a:ext cx="11525251" cy="952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4800" dirty="0" smtClean="0">
                <a:solidFill>
                  <a:srgbClr val="0000CC"/>
                </a:solidFill>
              </a:rPr>
              <a:t>META 20</a:t>
            </a:r>
            <a:r>
              <a:rPr lang="pt-BR" sz="2800" dirty="0" smtClean="0">
                <a:solidFill>
                  <a:srgbClr val="0000CC"/>
                </a:solidFill>
              </a:rPr>
              <a:t/>
            </a:r>
            <a:br>
              <a:rPr lang="pt-BR" sz="2800" dirty="0" smtClean="0">
                <a:solidFill>
                  <a:srgbClr val="0000CC"/>
                </a:solidFill>
              </a:rPr>
            </a:br>
            <a:endParaRPr lang="pt-BR" sz="2800" dirty="0" smtClean="0">
              <a:solidFill>
                <a:srgbClr val="0000CC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00050" y="1620024"/>
            <a:ext cx="1131781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t-BR" sz="2400" b="1" dirty="0" smtClean="0"/>
              <a:t> </a:t>
            </a:r>
            <a:endParaRPr lang="pt-BR" sz="2400" b="1" dirty="0"/>
          </a:p>
          <a:p>
            <a:pPr eaLnBrk="1" hangingPunct="1"/>
            <a:r>
              <a:rPr lang="pt-BR" sz="3600" dirty="0"/>
              <a:t>Ampliar o investimento público em educação pública de forma a atingir, no mínimo, o patamar de 7% (sete por cento) do Produto Interno Bruto – PIB do País no 5º ano de vigência desta Lei, e no mínimo, o equivalente a 10% do PIB ao final do </a:t>
            </a:r>
            <a:r>
              <a:rPr lang="pt-BR" sz="3600" dirty="0" smtClean="0"/>
              <a:t>decênio.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endParaRPr lang="pt-BR" sz="2800" dirty="0" smtClean="0"/>
          </a:p>
          <a:p>
            <a:pPr eaLnBrk="1" hangingPunct="1"/>
            <a:endParaRPr lang="pt-BR" sz="2400" b="1" dirty="0"/>
          </a:p>
          <a:p>
            <a:pPr eaLnBrk="1" hangingPunct="1"/>
            <a:endParaRPr lang="pt-BR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3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239350" y="260649"/>
            <a:ext cx="11425767" cy="11969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FINANCIAMENTO PÚBLICO DA EDUCAÇÃO:  CF – 88 </a:t>
            </a: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  </a:t>
            </a:r>
            <a:endParaRPr lang="pt-BR" sz="4000" b="1" dirty="0" smtClean="0">
              <a:solidFill>
                <a:schemeClr val="accent2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0723" name="Espaço Reservado para Conteúdo 5"/>
          <p:cNvSpPr>
            <a:spLocks noGrp="1"/>
          </p:cNvSpPr>
          <p:nvPr>
            <p:ph idx="1"/>
          </p:nvPr>
        </p:nvSpPr>
        <p:spPr>
          <a:xfrm>
            <a:off x="334434" y="1484313"/>
            <a:ext cx="11343217" cy="5073650"/>
          </a:xfrm>
        </p:spPr>
        <p:txBody>
          <a:bodyPr/>
          <a:lstStyle/>
          <a:p>
            <a:pPr eaLnBrk="1" hangingPunct="1">
              <a:buClrTx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Constituição de 1988: IMPOSTOS</a:t>
            </a:r>
          </a:p>
          <a:p>
            <a:pPr eaLnBrk="1" hangingPunct="1">
              <a:buClrTx/>
            </a:pP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UNIÃO: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IR e IPI (formam o FPE e FPM), IOF,    I.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Ex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I.Imp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., ITR.</a:t>
            </a:r>
          </a:p>
          <a:p>
            <a:pPr marL="0" indent="0" eaLnBrk="1" hangingPunct="1">
              <a:buClrTx/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Clr>
                <a:srgbClr val="C00000"/>
              </a:buClr>
            </a:pP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ESTADOS: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ICMS, IPVA, ITBCM, IRRF e D. ATIVA.</a:t>
            </a:r>
          </a:p>
          <a:p>
            <a:pPr marL="0" indent="0" eaLnBrk="1" hangingPunct="1">
              <a:buClr>
                <a:srgbClr val="C00000"/>
              </a:buClr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Tx/>
            </a:pP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MUNICÍPIOS: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IPTU, ISS, ITBI, IRRF E D. ATIVA.</a:t>
            </a:r>
          </a:p>
          <a:p>
            <a:pPr eaLnBrk="1" hangingPunct="1">
              <a:buClrTx/>
              <a:buFont typeface="Wingdings 2" pitchFamily="18" charset="2"/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Tx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União fica com 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57%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da arrecadação;</a:t>
            </a:r>
          </a:p>
          <a:p>
            <a:pPr eaLnBrk="1" hangingPunct="1">
              <a:buClrTx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Estados ficam com 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25%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da arrecadação;</a:t>
            </a:r>
          </a:p>
          <a:p>
            <a:pPr eaLnBrk="1" hangingPunct="1">
              <a:buClrTx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Municípios ficam com </a:t>
            </a: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18%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da arrecadação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65179-7B91-45B7-AE0D-418FDB95AB36}" type="slidenum">
              <a:rPr lang="pt-BR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42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800" y="333375"/>
            <a:ext cx="11150600" cy="13096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b="0" dirty="0" smtClean="0">
                <a:solidFill>
                  <a:schemeClr val="tx1"/>
                </a:solidFill>
                <a:effectLst/>
                <a:latin typeface="Berlin Sans FB Demi" pitchFamily="34" charset="0"/>
              </a:rPr>
              <a:t>Repartição da arrecadação tributária </a:t>
            </a:r>
            <a:br>
              <a:rPr lang="pt-BR" b="0" dirty="0" smtClean="0">
                <a:solidFill>
                  <a:schemeClr val="tx1"/>
                </a:solidFill>
                <a:effectLst/>
                <a:latin typeface="Berlin Sans FB Demi" pitchFamily="34" charset="0"/>
              </a:rPr>
            </a:br>
            <a:r>
              <a:rPr lang="pt-BR" sz="2000" b="0" dirty="0" smtClean="0">
                <a:solidFill>
                  <a:schemeClr val="tx1"/>
                </a:solidFill>
                <a:effectLst/>
                <a:latin typeface="Berlin Sans FB Demi" pitchFamily="34" charset="0"/>
              </a:rPr>
              <a:t>Brasil:2010</a:t>
            </a:r>
            <a:endParaRPr lang="pt-BR" sz="2000" b="0" dirty="0">
              <a:solidFill>
                <a:schemeClr val="tx1"/>
              </a:solidFill>
              <a:effectLst/>
              <a:latin typeface="Berlin Sans FB Demi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6325E-6818-4B17-BD21-091AEE9F471E}" type="slidenum">
              <a:rPr lang="pt-BR"/>
              <a:pPr>
                <a:defRPr/>
              </a:pPr>
              <a:t>6</a:t>
            </a:fld>
            <a:endParaRPr lang="pt-BR" dirty="0"/>
          </a:p>
        </p:txBody>
      </p:sp>
      <p:graphicFrame>
        <p:nvGraphicFramePr>
          <p:cNvPr id="1026" name="Obje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161844"/>
              </p:ext>
            </p:extLst>
          </p:nvPr>
        </p:nvGraphicFramePr>
        <p:xfrm>
          <a:off x="1162558" y="1639642"/>
          <a:ext cx="8895842" cy="45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3" imgW="8596105" imgH="4523624" progId="Excel.Chart.8">
                  <p:embed/>
                </p:oleObj>
              </mc:Choice>
              <mc:Fallback>
                <p:oleObj r:id="rId3" imgW="8596105" imgH="452362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558" y="1639642"/>
                        <a:ext cx="8895842" cy="452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64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title"/>
          </p:nvPr>
        </p:nvSpPr>
        <p:spPr bwMode="auto">
          <a:xfrm>
            <a:off x="476251" y="285751"/>
            <a:ext cx="11239500" cy="1127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CONTRIBUIÇÃO DOS ENTES FEDERADOS COM O FINANCIAMENTO DA EDUCAÇÃO PÚBLICA</a:t>
            </a:r>
            <a:r>
              <a:rPr lang="pt-BR" sz="2800" dirty="0" smtClean="0">
                <a:solidFill>
                  <a:srgbClr val="3333FF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C8EC3-7AEB-46AC-A2B4-420539F3F597}" type="slidenum">
              <a:rPr lang="pt-BR"/>
              <a:pPr>
                <a:defRPr/>
              </a:pPr>
              <a:t>7</a:t>
            </a:fld>
            <a:endParaRPr lang="pt-BR" dirty="0"/>
          </a:p>
        </p:txBody>
      </p:sp>
      <p:graphicFrame>
        <p:nvGraphicFramePr>
          <p:cNvPr id="2050" name="Obje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144038"/>
              </p:ext>
            </p:extLst>
          </p:nvPr>
        </p:nvGraphicFramePr>
        <p:xfrm>
          <a:off x="651934" y="1419338"/>
          <a:ext cx="9277678" cy="491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r:id="rId3" imgW="8242506" imgH="4913802" progId="Excel.Chart.8">
                  <p:embed/>
                </p:oleObj>
              </mc:Choice>
              <mc:Fallback>
                <p:oleObj r:id="rId3" imgW="8242506" imgH="491380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34" y="1419338"/>
                        <a:ext cx="9277678" cy="491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87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346253" y="197888"/>
            <a:ext cx="100010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3600" b="1" dirty="0"/>
              <a:t>Financiamento e Gestão da Educação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81" y="1052512"/>
            <a:ext cx="8482013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43" y="2133599"/>
            <a:ext cx="8675688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9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445484"/>
              </p:ext>
            </p:extLst>
          </p:nvPr>
        </p:nvGraphicFramePr>
        <p:xfrm>
          <a:off x="1411959" y="2791653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004447"/>
              </p:ext>
            </p:extLst>
          </p:nvPr>
        </p:nvGraphicFramePr>
        <p:xfrm>
          <a:off x="1223695" y="296214"/>
          <a:ext cx="7606788" cy="235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Planilha" r:id="rId5" imgW="5134141" imgH="1590739" progId="Excel.Sheet.12">
                  <p:embed/>
                </p:oleObj>
              </mc:Choice>
              <mc:Fallback>
                <p:oleObj name="Planilha" r:id="rId5" imgW="5134141" imgH="15907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3695" y="296214"/>
                        <a:ext cx="7606788" cy="23568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3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1015</TotalTime>
  <Words>294</Words>
  <Application>Microsoft Office PowerPoint</Application>
  <PresentationFormat>Personalizar</PresentationFormat>
  <Paragraphs>96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Facetado</vt:lpstr>
      <vt:lpstr>Gráfico do Microsoft Excel</vt:lpstr>
      <vt:lpstr>Planilha</vt:lpstr>
      <vt:lpstr>Plano Municipal de Educação</vt:lpstr>
      <vt:lpstr>Apresentação do PowerPoint</vt:lpstr>
      <vt:lpstr>DIAGNÓSTICO</vt:lpstr>
      <vt:lpstr>META 20 </vt:lpstr>
      <vt:lpstr>FINANCIAMENTO PÚBLICO DA EDUCAÇÃO:  CF – 88   </vt:lpstr>
      <vt:lpstr>Repartição da arrecadação tributária  Brasil:2010</vt:lpstr>
      <vt:lpstr>CONTRIBUIÇÃO DOS ENTES FEDERADOS COM O FINANCIAMENTO DA EDUCAÇÃO PÚBLICA. </vt:lpstr>
      <vt:lpstr>Apresentação do PowerPoint</vt:lpstr>
      <vt:lpstr>Apresentação do PowerPoint</vt:lpstr>
      <vt:lpstr> INFORMAÇÕES ORÇAMENTÁRIO/FINANCEIRAS DA PMFI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amilton cesar dávalos dávalos</dc:creator>
  <cp:lastModifiedBy>Rosane</cp:lastModifiedBy>
  <cp:revision>87</cp:revision>
  <dcterms:created xsi:type="dcterms:W3CDTF">2014-10-06T14:03:37Z</dcterms:created>
  <dcterms:modified xsi:type="dcterms:W3CDTF">2014-11-18T11:23:20Z</dcterms:modified>
</cp:coreProperties>
</file>