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5" r:id="rId1"/>
  </p:sldMasterIdLst>
  <p:sldIdLst>
    <p:sldId id="258" r:id="rId2"/>
    <p:sldId id="274" r:id="rId3"/>
    <p:sldId id="259" r:id="rId4"/>
    <p:sldId id="283" r:id="rId5"/>
    <p:sldId id="256" r:id="rId6"/>
    <p:sldId id="280" r:id="rId7"/>
    <p:sldId id="281" r:id="rId8"/>
    <p:sldId id="260" r:id="rId9"/>
    <p:sldId id="262" r:id="rId10"/>
    <p:sldId id="263" r:id="rId11"/>
    <p:sldId id="265" r:id="rId12"/>
    <p:sldId id="285" r:id="rId13"/>
    <p:sldId id="286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1" d="100"/>
          <a:sy n="71" d="100"/>
        </p:scale>
        <p:origin x="-57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Planilha_do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Planilha_do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Planilha_do_Microsoft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Planilha_do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pt-BR"/>
              <a:t>Repasse FNDE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       FNDE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Plan1!$A$2:$A$7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Plan1!$B$2:$B$7</c:f>
              <c:numCache>
                <c:formatCode>#,##0.00</c:formatCode>
                <c:ptCount val="6"/>
                <c:pt idx="0">
                  <c:v>8982309.7400000002</c:v>
                </c:pt>
                <c:pt idx="1">
                  <c:v>10210734.479999999</c:v>
                </c:pt>
                <c:pt idx="2">
                  <c:v>17451002.199999999</c:v>
                </c:pt>
                <c:pt idx="3">
                  <c:v>21054219.549999997</c:v>
                </c:pt>
                <c:pt idx="4">
                  <c:v>20606081.670000002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Colunas2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dLbl>
              <c:idx val="1"/>
              <c:layout>
                <c:manualLayout>
                  <c:x val="-2.4154589371980659E-2"/>
                  <c:y val="-0.198467689708315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6570048309178848E-2"/>
                  <c:y val="-0.385260809433788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5362318840579729E-2"/>
                  <c:y val="-0.484494654287945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Plan1!$A$2:$A$7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Plan1!$C$2:$C$7</c:f>
              <c:numCache>
                <c:formatCode>0.00%</c:formatCode>
                <c:ptCount val="6"/>
                <c:pt idx="1">
                  <c:v>0.13669999999999999</c:v>
                </c:pt>
                <c:pt idx="2">
                  <c:v>0.70899999999999996</c:v>
                </c:pt>
                <c:pt idx="3">
                  <c:v>0.2064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Colunas1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Plan1!$A$2:$A$7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Plan1!$D$2:$D$7</c:f>
              <c:numCache>
                <c:formatCode>General</c:formatCode>
                <c:ptCount val="6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37199616"/>
        <c:axId val="31908416"/>
        <c:axId val="0"/>
      </c:bar3DChart>
      <c:catAx>
        <c:axId val="137199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1908416"/>
        <c:crosses val="autoZero"/>
        <c:auto val="1"/>
        <c:lblAlgn val="ctr"/>
        <c:lblOffset val="100"/>
        <c:noMultiLvlLbl val="0"/>
      </c:catAx>
      <c:valAx>
        <c:axId val="31908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37199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pt-BR"/>
              <a:t>FUNDEB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Série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Plan1!$A$2:$A$6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2014(30/09)</c:v>
                </c:pt>
              </c:strCache>
            </c:strRef>
          </c:cat>
          <c:val>
            <c:numRef>
              <c:f>Plan1!$B$2:$B$6</c:f>
              <c:numCache>
                <c:formatCode>#,##0.00</c:formatCode>
                <c:ptCount val="5"/>
                <c:pt idx="0">
                  <c:v>46464717.539999999</c:v>
                </c:pt>
                <c:pt idx="1">
                  <c:v>53349221.590000004</c:v>
                </c:pt>
                <c:pt idx="2">
                  <c:v>60818227.210000001</c:v>
                </c:pt>
                <c:pt idx="3">
                  <c:v>66253147.740000002</c:v>
                </c:pt>
                <c:pt idx="4">
                  <c:v>52700536.950000003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Colunas1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Plan1!$A$2:$A$6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2014(30/09)</c:v>
                </c:pt>
              </c:strCache>
            </c:strRef>
          </c:cat>
          <c:val>
            <c:numRef>
              <c:f>Plan1!$C$2:$C$6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Série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dLbl>
              <c:idx val="1"/>
              <c:layout>
                <c:manualLayout>
                  <c:x val="-6.790805854876171E-2"/>
                  <c:y val="-0.487500426509559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5244997429202409E-2"/>
                  <c:y val="-0.568750497594486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3913466869422814E-2"/>
                  <c:y val="-0.613889425975000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Plan1!$A$2:$A$6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2014(30/09)</c:v>
                </c:pt>
              </c:strCache>
            </c:strRef>
          </c:cat>
          <c:val>
            <c:numRef>
              <c:f>Plan1!$D$2:$D$6</c:f>
              <c:numCache>
                <c:formatCode>0.00%</c:formatCode>
                <c:ptCount val="5"/>
                <c:pt idx="1">
                  <c:v>0.14810000000000001</c:v>
                </c:pt>
                <c:pt idx="2" formatCode="0%">
                  <c:v>0.14000000000000001</c:v>
                </c:pt>
                <c:pt idx="3">
                  <c:v>8.9300000000000004E-2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2588288"/>
        <c:axId val="31914752"/>
        <c:axId val="0"/>
      </c:bar3DChart>
      <c:catAx>
        <c:axId val="72588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1914752"/>
        <c:crosses val="autoZero"/>
        <c:auto val="1"/>
        <c:lblAlgn val="ctr"/>
        <c:lblOffset val="100"/>
        <c:noMultiLvlLbl val="0"/>
      </c:catAx>
      <c:valAx>
        <c:axId val="31914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2588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pt-BR"/>
              <a:t>GANHO FUNDEB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CONTRIBUIÇÃO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Plan1!$A$2:$A$6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2014( 30/09)</c:v>
                </c:pt>
              </c:strCache>
            </c:strRef>
          </c:cat>
          <c:val>
            <c:numRef>
              <c:f>Plan1!$B$2:$B$6</c:f>
              <c:numCache>
                <c:formatCode>#,##0.00</c:formatCode>
                <c:ptCount val="5"/>
                <c:pt idx="0">
                  <c:v>30480021.989999995</c:v>
                </c:pt>
                <c:pt idx="1">
                  <c:v>34263574.790000007</c:v>
                </c:pt>
                <c:pt idx="2">
                  <c:v>35999557.370000005</c:v>
                </c:pt>
                <c:pt idx="3">
                  <c:v>36780450.090000011</c:v>
                </c:pt>
                <c:pt idx="4">
                  <c:v>28866428.129999999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RETORNO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Plan1!$A$2:$A$6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2014( 30/09)</c:v>
                </c:pt>
              </c:strCache>
            </c:strRef>
          </c:cat>
          <c:val>
            <c:numRef>
              <c:f>Plan1!$C$2:$C$6</c:f>
              <c:numCache>
                <c:formatCode>_(* #,##0.00_);_(* \(#,##0.00\);_(* "-"??_);_(@_)</c:formatCode>
                <c:ptCount val="5"/>
                <c:pt idx="0">
                  <c:v>46464717.540000007</c:v>
                </c:pt>
                <c:pt idx="1">
                  <c:v>53349221.590000011</c:v>
                </c:pt>
                <c:pt idx="2">
                  <c:v>60818227.210000001</c:v>
                </c:pt>
                <c:pt idx="3">
                  <c:v>66253147.740000002</c:v>
                </c:pt>
                <c:pt idx="4" formatCode="#,##0.00">
                  <c:v>52700536.949999996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GANHO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Plan1!$A$2:$A$6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2014( 30/09)</c:v>
                </c:pt>
              </c:strCache>
            </c:strRef>
          </c:cat>
          <c:val>
            <c:numRef>
              <c:f>Plan1!$D$2:$D$6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3567744"/>
        <c:axId val="141869056"/>
        <c:axId val="0"/>
      </c:bar3DChart>
      <c:catAx>
        <c:axId val="73567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41869056"/>
        <c:crosses val="autoZero"/>
        <c:auto val="1"/>
        <c:lblAlgn val="ctr"/>
        <c:lblOffset val="100"/>
        <c:noMultiLvlLbl val="0"/>
      </c:catAx>
      <c:valAx>
        <c:axId val="141869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3567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6481889837266832E-2"/>
          <c:y val="5.8132998406743075E-2"/>
          <c:w val="0.8962567984820009"/>
          <c:h val="0.7278263331595683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 R$ </a:t>
                    </a:r>
                    <a:r>
                      <a:rPr lang="en-US" smtClean="0"/>
                      <a:t>5.283.979,56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Plan1!$A$2:$A$8</c:f>
              <c:strCache>
                <c:ptCount val="7"/>
                <c:pt idx="0">
                  <c:v>RECURSOS SALÁRIO EDUCAÇÃO</c:v>
                </c:pt>
                <c:pt idx="1">
                  <c:v>ANO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strCache>
            </c:strRef>
          </c:cat>
          <c:val>
            <c:numRef>
              <c:f>Plan1!$B$2:$B$8</c:f>
              <c:numCache>
                <c:formatCode>General</c:formatCode>
                <c:ptCount val="7"/>
                <c:pt idx="1">
                  <c:v>0</c:v>
                </c:pt>
                <c:pt idx="2" formatCode="_(&quot;R$ &quot;* #,##0.00_);_(&quot;R$ &quot;* \(#,##0.00\);_(&quot;R$ &quot;* &quot;-&quot;??_);_(@_)">
                  <c:v>4080490.6</c:v>
                </c:pt>
                <c:pt idx="3" formatCode="_(&quot;R$ &quot;* #,##0.00_);_(&quot;R$ &quot;* \(#,##0.00\);_(&quot;R$ &quot;* &quot;-&quot;??_);_(@_)">
                  <c:v>4778975.4800000004</c:v>
                </c:pt>
                <c:pt idx="4" formatCode="_(&quot;R$ &quot;* #,##0.00_);_(&quot;R$ &quot;* \(#,##0.00\);_(&quot;R$ &quot;* &quot;-&quot;??_);_(@_)">
                  <c:v>5640987.4500000002</c:v>
                </c:pt>
                <c:pt idx="5" formatCode="_(&quot;R$ &quot;* #,##0.00_);_(&quot;R$ &quot;* \(#,##0.00\);_(&quot;R$ &quot;* &quot;-&quot;??_);_(@_)">
                  <c:v>6238791.8400000008</c:v>
                </c:pt>
                <c:pt idx="6" formatCode="_(&quot;R$ &quot;* #,##0.00_);_(&quot;R$ &quot;* \(#,##0.00\);_(&quot;R$ &quot;* &quot;-&quot;??_);_(@_)">
                  <c:v>4727518.8199999994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4453524881036828E-2"/>
                  <c:y val="-0.39920906174054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0138196960853977E-2"/>
                  <c:y val="-0.47788530018575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8699754320792975E-2"/>
                  <c:y val="-0.550733669116513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Plan1!$A$2:$A$8</c:f>
              <c:strCache>
                <c:ptCount val="7"/>
                <c:pt idx="0">
                  <c:v>RECURSOS SALÁRIO EDUCAÇÃO</c:v>
                </c:pt>
                <c:pt idx="1">
                  <c:v>ANO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strCache>
            </c:strRef>
          </c:cat>
          <c:val>
            <c:numRef>
              <c:f>Plan1!$C$2:$C$8</c:f>
              <c:numCache>
                <c:formatCode>General</c:formatCode>
                <c:ptCount val="7"/>
                <c:pt idx="1">
                  <c:v>0</c:v>
                </c:pt>
                <c:pt idx="3" formatCode="0.00%">
                  <c:v>0.1711</c:v>
                </c:pt>
                <c:pt idx="4" formatCode="0.00%">
                  <c:v>0.18030000000000004</c:v>
                </c:pt>
                <c:pt idx="5" formatCode="0.00%">
                  <c:v>0.10589999999999998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Colunas3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Plan1!$A$2:$A$8</c:f>
              <c:strCache>
                <c:ptCount val="7"/>
                <c:pt idx="0">
                  <c:v>RECURSOS SALÁRIO EDUCAÇÃO</c:v>
                </c:pt>
                <c:pt idx="1">
                  <c:v>ANO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strCache>
            </c:strRef>
          </c:cat>
          <c:val>
            <c:numRef>
              <c:f>Plan1!$D$2:$D$8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5340160"/>
        <c:axId val="141874240"/>
        <c:axId val="0"/>
      </c:bar3DChart>
      <c:catAx>
        <c:axId val="12534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41874240"/>
        <c:crosses val="autoZero"/>
        <c:auto val="1"/>
        <c:lblAlgn val="ctr"/>
        <c:lblOffset val="100"/>
        <c:noMultiLvlLbl val="0"/>
      </c:catAx>
      <c:valAx>
        <c:axId val="141874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25340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5095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4039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432722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4596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74329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9669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8802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8672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3949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1878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2424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141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4589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2266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2940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2795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57164-113C-49B5-A652-BAB54EEB9EC0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D8CCA45-D49B-45B9-AC1A-0C19E7A45F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9951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4007" r:id="rId2"/>
    <p:sldLayoutId id="2147484008" r:id="rId3"/>
    <p:sldLayoutId id="2147484009" r:id="rId4"/>
    <p:sldLayoutId id="2147484010" r:id="rId5"/>
    <p:sldLayoutId id="2147484011" r:id="rId6"/>
    <p:sldLayoutId id="2147484012" r:id="rId7"/>
    <p:sldLayoutId id="2147484013" r:id="rId8"/>
    <p:sldLayoutId id="2147484014" r:id="rId9"/>
    <p:sldLayoutId id="2147484015" r:id="rId10"/>
    <p:sldLayoutId id="2147484016" r:id="rId11"/>
    <p:sldLayoutId id="2147484017" r:id="rId12"/>
    <p:sldLayoutId id="2147484018" r:id="rId13"/>
    <p:sldLayoutId id="2147484019" r:id="rId14"/>
    <p:sldLayoutId id="2147484020" r:id="rId15"/>
    <p:sldLayoutId id="214748402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iperlink/lista%20de%20obras%20%2007.10.2014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Demonstrativo%20das%20Receitas%20e%20Despesas%20com%20Manuten&#231;&#227;o%20e%20Desenvolvimento%20do%20Ensino%20-%20MDE/RREO_Municipal_2011.pdf" TargetMode="External"/><Relationship Id="rId2" Type="http://schemas.openxmlformats.org/officeDocument/2006/relationships/hyperlink" Target="Demonstrativo%20das%20Receitas%20e%20Despesas%20com%20Manuten&#231;&#227;o%20e%20Desenvolvimento%20do%20Ensino%20-%20MDE/RREO_Municipal%202010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Demonstrativo%20das%20Receitas%20e%20Despesas%20com%20Manuten&#231;&#227;o%20e%20Desenvolvimento%20do%20Ensino%20-%20MDE/RREO_Municipal_2013.pdf" TargetMode="External"/><Relationship Id="rId4" Type="http://schemas.openxmlformats.org/officeDocument/2006/relationships/hyperlink" Target="Demonstrativo%20das%20Receitas%20e%20Despesas%20com%20Manuten&#231;&#227;o%20e%20Desenvolvimento%20do%20Ensino%20-%20MDE/RREO_Municipal_2012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Despesa%20com%20pessoal%20SISTN/Despesas%20com%20pessoal%202011.pdf" TargetMode="External"/><Relationship Id="rId2" Type="http://schemas.openxmlformats.org/officeDocument/2006/relationships/hyperlink" Target="Despesa%20com%20pessoal%20SISTN/Despesas%20com%20pessoal%202010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Despesa%20com%20pessoal%20SISTN/Despesas%20com%20pessoal%202014.pdf" TargetMode="External"/><Relationship Id="rId5" Type="http://schemas.openxmlformats.org/officeDocument/2006/relationships/hyperlink" Target="Despesa%20com%20pessoal%20SISTN/Despesas%20com%20pessoal%202013.pdf" TargetMode="External"/><Relationship Id="rId4" Type="http://schemas.openxmlformats.org/officeDocument/2006/relationships/hyperlink" Target="Despesa%20com%20pessoal%20SISTN/Despesas%20com%20pessoal%202012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iperlink/Repasse%20de%20Recursos%20FNDE%202011.docx" TargetMode="External"/><Relationship Id="rId3" Type="http://schemas.openxmlformats.org/officeDocument/2006/relationships/chart" Target="../charts/chart1.xml"/><Relationship Id="rId7" Type="http://schemas.openxmlformats.org/officeDocument/2006/relationships/hyperlink" Target="Hiperlink/Repasse%20de%20Recursos%20FNDE%202010.docx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11" Type="http://schemas.openxmlformats.org/officeDocument/2006/relationships/hyperlink" Target="Hiperlink/Repasse%20de%20Recursos%20FNDE%202014.docx" TargetMode="External"/><Relationship Id="rId5" Type="http://schemas.openxmlformats.org/officeDocument/2006/relationships/oleObject" Target="../embeddings/Planilha_do_Microsoft_Excel_97-20031.xls"/><Relationship Id="rId10" Type="http://schemas.openxmlformats.org/officeDocument/2006/relationships/hyperlink" Target="Hiperlink/Repasse%20de%20Recursos%20FNDE%202013.docx" TargetMode="External"/><Relationship Id="rId4" Type="http://schemas.openxmlformats.org/officeDocument/2006/relationships/oleObject" Target="../embeddings/oleObject1.bin"/><Relationship Id="rId9" Type="http://schemas.openxmlformats.org/officeDocument/2006/relationships/hyperlink" Target="Hiperlink/Repasse%20de%20Recursos%20FNDE%202012.doc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Planilha_do_Microsoft_Excel_97-20032.xls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Planilha_do_Microsoft_Excel_97-20033.xls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emf"/><Relationship Id="rId5" Type="http://schemas.openxmlformats.org/officeDocument/2006/relationships/oleObject" Target="../embeddings/Planilha_do_Microsoft_Excel_97-20034.xls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9658" y="183792"/>
            <a:ext cx="10959922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INFORMAÇÕES ORÇAMENTÁRIO/FINANCERAS</a:t>
            </a:r>
            <a:br>
              <a:rPr lang="pt-BR" sz="40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0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0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SMED </a:t>
            </a:r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44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1446110"/>
              </p:ext>
            </p:extLst>
          </p:nvPr>
        </p:nvGraphicFramePr>
        <p:xfrm>
          <a:off x="180305" y="1454150"/>
          <a:ext cx="11706895" cy="4511954"/>
        </p:xfrm>
        <a:graphic>
          <a:graphicData uri="http://schemas.openxmlformats.org/drawingml/2006/table">
            <a:tbl>
              <a:tblPr firstRow="1" firstCol="1" bandRow="1"/>
              <a:tblGrid>
                <a:gridCol w="743392"/>
                <a:gridCol w="1637554"/>
                <a:gridCol w="1791808"/>
                <a:gridCol w="1445825"/>
                <a:gridCol w="1518157"/>
                <a:gridCol w="1324683"/>
                <a:gridCol w="1639297"/>
                <a:gridCol w="1606179"/>
              </a:tblGrid>
              <a:tr h="12149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ANO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DESPESAS COM PESSOAL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INVESTIMENTO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CUSTEIO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RECEITAS DO FUNDEB</a:t>
                      </a:r>
                      <a:endParaRPr lang="pt-B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VARIAÇÃO DO FUNDEB</a:t>
                      </a:r>
                      <a:endParaRPr lang="pt-B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PMFI</a:t>
                      </a:r>
                      <a:endParaRPr lang="pt-B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RECEITAS</a:t>
                      </a:r>
                      <a:endParaRPr lang="pt-B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CORRENTES</a:t>
                      </a:r>
                      <a:endParaRPr lang="pt-B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PMFI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RECEITAS 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CAPITAL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6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pt-BR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82.767.535,75</a:t>
                      </a:r>
                      <a:endParaRPr lang="pt-BR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3.561.348,15</a:t>
                      </a:r>
                      <a:endParaRPr lang="pt-BR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17.802.880,20</a:t>
                      </a:r>
                      <a:endParaRPr lang="pt-BR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46.464.717,54</a:t>
                      </a:r>
                      <a:endParaRPr lang="pt-BR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12,82%</a:t>
                      </a:r>
                      <a:endParaRPr lang="pt-BR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395.980.233,77</a:t>
                      </a:r>
                      <a:endParaRPr lang="pt-BR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15.046.428,42</a:t>
                      </a:r>
                      <a:endParaRPr lang="pt-BR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6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pt-BR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81.044.823,31</a:t>
                      </a:r>
                      <a:endParaRPr lang="pt-BR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5.610.518,28</a:t>
                      </a:r>
                      <a:endParaRPr lang="pt-BR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17.573.748,16</a:t>
                      </a:r>
                      <a:endParaRPr lang="pt-BR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53.349.221,59</a:t>
                      </a:r>
                      <a:endParaRPr lang="pt-BR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14,81%</a:t>
                      </a:r>
                      <a:endParaRPr lang="pt-BR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436.823.429,23</a:t>
                      </a:r>
                      <a:endParaRPr lang="pt-BR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21.326.919,20</a:t>
                      </a:r>
                      <a:endParaRPr lang="pt-BR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6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pt-BR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99.959.212,34</a:t>
                      </a:r>
                      <a:endParaRPr lang="pt-BR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7.548.007,73</a:t>
                      </a:r>
                      <a:endParaRPr lang="pt-BR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19.843.819,95</a:t>
                      </a:r>
                      <a:endParaRPr lang="pt-BR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60.818.227,21</a:t>
                      </a:r>
                      <a:endParaRPr lang="pt-BR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14,00%</a:t>
                      </a:r>
                      <a:endParaRPr lang="pt-BR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468.549.968,26</a:t>
                      </a:r>
                      <a:endParaRPr lang="pt-BR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16.691.105,53</a:t>
                      </a:r>
                      <a:endParaRPr lang="pt-BR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6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pt-BR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107.248.436,69</a:t>
                      </a:r>
                      <a:endParaRPr lang="pt-BR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8.878.872,25</a:t>
                      </a:r>
                      <a:endParaRPr lang="pt-BR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20.947.313,87</a:t>
                      </a:r>
                      <a:endParaRPr lang="pt-BR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66.253.147,74</a:t>
                      </a:r>
                      <a:endParaRPr lang="pt-BR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8,93%</a:t>
                      </a:r>
                      <a:endParaRPr lang="pt-BR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533.026.696,05</a:t>
                      </a:r>
                      <a:endParaRPr lang="pt-BR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15.252.664,96</a:t>
                      </a:r>
                      <a:endParaRPr lang="pt-BR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62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pt-BR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pt-BR" sz="1700" b="1" dirty="0" smtClean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30/se)</a:t>
                      </a:r>
                      <a:endParaRPr lang="pt-BR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86.393.533,85</a:t>
                      </a:r>
                      <a:endParaRPr lang="pt-BR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4.320.445,89</a:t>
                      </a:r>
                      <a:endParaRPr lang="pt-BR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15.499.010,69</a:t>
                      </a:r>
                      <a:endParaRPr lang="pt-BR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52.700.536,95</a:t>
                      </a:r>
                      <a:endParaRPr lang="pt-BR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426.694.532,04</a:t>
                      </a:r>
                      <a:endParaRPr lang="pt-BR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25.509.287,71</a:t>
                      </a:r>
                      <a:endParaRPr lang="pt-BR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45293"/>
            <a:ext cx="134891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90500" y="59633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i="1" dirty="0">
                <a:solidFill>
                  <a:srgbClr val="000000"/>
                </a:solidFill>
                <a:latin typeface="Calibri"/>
              </a:rPr>
              <a:t>FONTE: CONTABILIDADE DO MUNICÍPIO DE FOZ DO IGUAÇU				</a:t>
            </a:r>
          </a:p>
        </p:txBody>
      </p:sp>
    </p:spTree>
    <p:extLst>
      <p:ext uri="{BB962C8B-B14F-4D97-AF65-F5344CB8AC3E}">
        <p14:creationId xmlns:p14="http://schemas.microsoft.com/office/powerpoint/2010/main" val="364779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1"/>
          <p:cNvSpPr txBox="1">
            <a:spLocks noChangeArrowheads="1"/>
          </p:cNvSpPr>
          <p:nvPr/>
        </p:nvSpPr>
        <p:spPr bwMode="auto">
          <a:xfrm>
            <a:off x="452467" y="501362"/>
            <a:ext cx="968320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pt-BR" sz="3600" b="1" dirty="0"/>
              <a:t>Financiamento e Gestão da Educação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67" y="1196975"/>
            <a:ext cx="9065020" cy="4841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031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62050" y="838200"/>
            <a:ext cx="9791700" cy="4286250"/>
          </a:xfrm>
        </p:spPr>
        <p:txBody>
          <a:bodyPr>
            <a:normAutofit/>
          </a:bodyPr>
          <a:lstStyle/>
          <a:p>
            <a:pPr algn="ctr"/>
            <a:r>
              <a:rPr lang="pt-BR" sz="6000" b="1" dirty="0" smtClean="0">
                <a:solidFill>
                  <a:schemeClr val="accent2">
                    <a:lumMod val="50000"/>
                  </a:schemeClr>
                </a:solidFill>
                <a:hlinkClick r:id="rId2" action="ppaction://hlinkfile"/>
              </a:rPr>
              <a:t/>
            </a:r>
            <a:br>
              <a:rPr lang="pt-BR" sz="6000" b="1" dirty="0" smtClean="0">
                <a:solidFill>
                  <a:schemeClr val="accent2">
                    <a:lumMod val="50000"/>
                  </a:schemeClr>
                </a:solidFill>
                <a:hlinkClick r:id="rId2" action="ppaction://hlinkfile"/>
              </a:rPr>
            </a:br>
            <a:r>
              <a:rPr lang="pt-BR" sz="6000" b="1" dirty="0">
                <a:solidFill>
                  <a:schemeClr val="accent2">
                    <a:lumMod val="50000"/>
                  </a:schemeClr>
                </a:solidFill>
                <a:hlinkClick r:id="rId2" action="ppaction://hlinkfile"/>
              </a:rPr>
              <a:t/>
            </a:r>
            <a:br>
              <a:rPr lang="pt-BR" sz="6000" b="1" dirty="0">
                <a:solidFill>
                  <a:schemeClr val="accent2">
                    <a:lumMod val="50000"/>
                  </a:schemeClr>
                </a:solidFill>
                <a:hlinkClick r:id="rId2" action="ppaction://hlinkfile"/>
              </a:rPr>
            </a:br>
            <a:r>
              <a:rPr lang="pt-BR" sz="6000" b="1" dirty="0" smtClean="0">
                <a:solidFill>
                  <a:schemeClr val="accent2">
                    <a:lumMod val="50000"/>
                  </a:schemeClr>
                </a:solidFill>
                <a:hlinkClick r:id="rId2" action="ppaction://hlinkfile"/>
              </a:rPr>
              <a:t>Listas </a:t>
            </a:r>
            <a:r>
              <a:rPr lang="pt-BR" sz="6000" b="1" dirty="0">
                <a:solidFill>
                  <a:schemeClr val="accent2">
                    <a:lumMod val="50000"/>
                  </a:schemeClr>
                </a:solidFill>
                <a:hlinkClick r:id="rId2" action="ppaction://hlinkfile"/>
              </a:rPr>
              <a:t>de </a:t>
            </a:r>
            <a:r>
              <a:rPr lang="pt-BR" sz="6000" b="1" dirty="0" smtClean="0">
                <a:solidFill>
                  <a:schemeClr val="accent2">
                    <a:lumMod val="50000"/>
                  </a:schemeClr>
                </a:solidFill>
                <a:hlinkClick r:id="rId2" action="ppaction://hlinkfile"/>
              </a:rPr>
              <a:t>Obras Par e  PAC</a:t>
            </a:r>
            <a:endParaRPr lang="pt-BR" sz="6000" dirty="0"/>
          </a:p>
        </p:txBody>
      </p:sp>
    </p:spTree>
    <p:extLst>
      <p:ext uri="{BB962C8B-B14F-4D97-AF65-F5344CB8AC3E}">
        <p14:creationId xmlns:p14="http://schemas.microsoft.com/office/powerpoint/2010/main" val="97356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797742" cy="1320800"/>
          </a:xfrm>
        </p:spPr>
        <p:txBody>
          <a:bodyPr>
            <a:normAutofit/>
          </a:bodyPr>
          <a:lstStyle/>
          <a:p>
            <a:r>
              <a:rPr lang="pt-BR" dirty="0">
                <a:solidFill>
                  <a:schemeClr val="accent2">
                    <a:lumMod val="75000"/>
                  </a:schemeClr>
                </a:solidFill>
              </a:rPr>
              <a:t>Demonstrativo das Receitas e Despesas com Manutenção e Desenvolvimento do Ensino - MDE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2" action="ppaction://hlinkfile"/>
              </a:rPr>
              <a:t>2010</a:t>
            </a:r>
            <a:endParaRPr lang="pt-BR" sz="36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3" action="ppaction://hlinkfile"/>
              </a:rPr>
              <a:t>2011</a:t>
            </a:r>
            <a:endParaRPr lang="pt-BR" sz="36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4" action="ppaction://hlinkfile"/>
              </a:rPr>
              <a:t>2012</a:t>
            </a:r>
            <a:endParaRPr lang="pt-BR" sz="36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5" action="ppaction://hlinkfile"/>
              </a:rPr>
              <a:t>2013</a:t>
            </a:r>
            <a:endParaRPr lang="pt-BR" sz="36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837126" y="6040718"/>
            <a:ext cx="2730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Fonte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FNDE</a:t>
            </a: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82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9397" y="609600"/>
            <a:ext cx="11088710" cy="1320800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chemeClr val="accent2">
                    <a:lumMod val="75000"/>
                  </a:schemeClr>
                </a:solidFill>
              </a:rPr>
              <a:t>RELATÓRIO DE GESTÃO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FISCAL/ DEMONSTRATIVO </a:t>
            </a:r>
            <a:r>
              <a:rPr lang="pt-BR" dirty="0">
                <a:solidFill>
                  <a:schemeClr val="accent2">
                    <a:lumMod val="75000"/>
                  </a:schemeClr>
                </a:solidFill>
              </a:rPr>
              <a:t>DA DESPESA COM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PESSOAL/ ORÇAMENTOS </a:t>
            </a:r>
            <a:r>
              <a:rPr lang="pt-BR" dirty="0">
                <a:solidFill>
                  <a:schemeClr val="accent2">
                    <a:lumMod val="75000"/>
                  </a:schemeClr>
                </a:solidFill>
              </a:rPr>
              <a:t>FISCAL E DA SEGURIDADE SOCIAL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 action="ppaction://hlinkfile"/>
              </a:rPr>
              <a:t>2010</a:t>
            </a:r>
            <a:endParaRPr lang="pt-BR" sz="32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 action="ppaction://hlinkfile"/>
              </a:rPr>
              <a:t>2011</a:t>
            </a:r>
            <a:endParaRPr lang="pt-BR" sz="32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 action="ppaction://hlinkfile"/>
              </a:rPr>
              <a:t>2012</a:t>
            </a:r>
            <a:endParaRPr lang="pt-BR" sz="32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 action="ppaction://hlinkfile"/>
              </a:rPr>
              <a:t>2013</a:t>
            </a:r>
            <a:endParaRPr lang="pt-BR" sz="32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 action="ppaction://hlinkfile"/>
              </a:rPr>
              <a:t>2014</a:t>
            </a:r>
            <a:endParaRPr lang="pt-BR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77334" y="6086885"/>
            <a:ext cx="63750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Fonte: Caixa Econômica Federal/SISTN</a:t>
            </a:r>
            <a:endParaRPr 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17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160839"/>
            <a:ext cx="11887200" cy="4185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tângulo 1"/>
          <p:cNvSpPr/>
          <p:nvPr/>
        </p:nvSpPr>
        <p:spPr>
          <a:xfrm>
            <a:off x="342900" y="44393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i="1" dirty="0">
                <a:solidFill>
                  <a:srgbClr val="000000"/>
                </a:solidFill>
                <a:latin typeface="Calibri"/>
              </a:rPr>
              <a:t>FONTE: CONTABILIDADE DO MUNICÍPIO DE FOZ DO IGUAÇU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Espaço Reservado para Conteúdo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493813"/>
              </p:ext>
            </p:extLst>
          </p:nvPr>
        </p:nvGraphicFramePr>
        <p:xfrm>
          <a:off x="370435" y="2357819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2" name="Objeto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8918880"/>
              </p:ext>
            </p:extLst>
          </p:nvPr>
        </p:nvGraphicFramePr>
        <p:xfrm>
          <a:off x="3340100" y="-51516"/>
          <a:ext cx="5297488" cy="226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Planilha" r:id="rId5" imgW="4076827" imgH="1742963" progId="Excel.Sheet.8">
                  <p:embed/>
                </p:oleObj>
              </mc:Choice>
              <mc:Fallback>
                <p:oleObj name="Planilha" r:id="rId5" imgW="4076827" imgH="1742963" progId="Excel.Sheet.8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0100" y="-51516"/>
                        <a:ext cx="5297488" cy="2266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CaixaDeTexto 25"/>
          <p:cNvSpPr txBox="1"/>
          <p:nvPr/>
        </p:nvSpPr>
        <p:spPr>
          <a:xfrm>
            <a:off x="506438" y="422031"/>
            <a:ext cx="10972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hlinkClick r:id="rId7" action="ppaction://hlinkfile"/>
              </a:rPr>
              <a:t>2010</a:t>
            </a:r>
            <a:endParaRPr lang="pt-BR" dirty="0" smtClean="0"/>
          </a:p>
          <a:p>
            <a:r>
              <a:rPr lang="pt-BR" dirty="0" smtClean="0">
                <a:hlinkClick r:id="rId8" action="ppaction://hlinkfile"/>
              </a:rPr>
              <a:t>2011</a:t>
            </a:r>
            <a:endParaRPr lang="pt-BR" dirty="0" smtClean="0"/>
          </a:p>
          <a:p>
            <a:r>
              <a:rPr lang="pt-BR" dirty="0" smtClean="0">
                <a:hlinkClick r:id="rId9" action="ppaction://hlinkfile"/>
              </a:rPr>
              <a:t>2012</a:t>
            </a:r>
            <a:endParaRPr lang="pt-BR" dirty="0" smtClean="0"/>
          </a:p>
          <a:p>
            <a:r>
              <a:rPr lang="pt-BR" dirty="0" smtClean="0">
                <a:hlinkClick r:id="rId10" action="ppaction://hlinkfile"/>
              </a:rPr>
              <a:t>2013</a:t>
            </a:r>
            <a:endParaRPr lang="pt-BR" dirty="0" smtClean="0"/>
          </a:p>
          <a:p>
            <a:r>
              <a:rPr lang="pt-BR" dirty="0" smtClean="0">
                <a:hlinkClick r:id="rId11" action="ppaction://hlinkfile"/>
              </a:rPr>
              <a:t>2014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438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7750" y="266700"/>
            <a:ext cx="10591800" cy="1320800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solidFill>
                  <a:schemeClr val="accent2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CÁLCULO DAS METAS ANUAIS PARA  RECEITAS </a:t>
            </a:r>
            <a:r>
              <a:rPr lang="pt-BR" b="1" dirty="0" smtClean="0">
                <a:solidFill>
                  <a:srgbClr val="C00000"/>
                </a:solidFill>
                <a:latin typeface="Cambria"/>
                <a:ea typeface="Times New Roman"/>
                <a:cs typeface="Times New Roman"/>
              </a:rPr>
              <a:t>LDO</a:t>
            </a: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 (LEI </a:t>
            </a:r>
            <a:r>
              <a:rPr lang="pt-BR" b="1" dirty="0">
                <a:solidFill>
                  <a:schemeClr val="accent2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DE DIRETRIZES </a:t>
            </a: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ORÇAMENTÁRIAS)</a:t>
            </a:r>
            <a:endParaRPr lang="pt-BR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6227034"/>
              </p:ext>
            </p:extLst>
          </p:nvPr>
        </p:nvGraphicFramePr>
        <p:xfrm>
          <a:off x="1123951" y="1562103"/>
          <a:ext cx="9467849" cy="4133846"/>
        </p:xfrm>
        <a:graphic>
          <a:graphicData uri="http://schemas.openxmlformats.org/drawingml/2006/table">
            <a:tbl>
              <a:tblPr/>
              <a:tblGrid>
                <a:gridCol w="2925961"/>
                <a:gridCol w="4452337"/>
                <a:gridCol w="2089551"/>
              </a:tblGrid>
              <a:tr h="545584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  <a:latin typeface="Cambria"/>
                          <a:ea typeface="Times New Roman"/>
                        </a:rPr>
                        <a:t> </a:t>
                      </a:r>
                      <a:r>
                        <a:rPr lang="pt-BR" sz="1200" b="1" dirty="0">
                          <a:effectLst/>
                          <a:latin typeface="Cambria"/>
                          <a:ea typeface="Times New Roman"/>
                        </a:rPr>
                        <a:t>-  </a:t>
                      </a:r>
                      <a:r>
                        <a:rPr lang="pt-BR" sz="2000" b="1" dirty="0">
                          <a:effectLst/>
                          <a:latin typeface="Cambria"/>
                          <a:ea typeface="Times New Roman"/>
                        </a:rPr>
                        <a:t>Transferência FUNDEB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616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  <a:latin typeface="Cambria"/>
                          <a:ea typeface="Times New Roman"/>
                        </a:rPr>
                        <a:t>Metas Anuais 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  <a:latin typeface="Cambria"/>
                          <a:ea typeface="Times New Roman"/>
                        </a:rPr>
                        <a:t>Valor Nominal (R$ 1,00)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  <a:latin typeface="Cambria"/>
                          <a:ea typeface="Times New Roman"/>
                        </a:rPr>
                        <a:t>Variação%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4406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  <a:latin typeface="Cambria"/>
                          <a:ea typeface="Times New Roman"/>
                        </a:rPr>
                        <a:t>2010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  <a:latin typeface="Cambria"/>
                          <a:ea typeface="Times New Roman"/>
                        </a:rPr>
                        <a:t>30.571.575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Cambria"/>
                          <a:ea typeface="Times New Roman"/>
                        </a:rPr>
                        <a:t> 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6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  <a:latin typeface="Cambria"/>
                          <a:ea typeface="Times New Roman"/>
                        </a:rPr>
                        <a:t>2011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  <a:latin typeface="Cambria"/>
                          <a:ea typeface="Times New Roman"/>
                        </a:rPr>
                        <a:t>53.349.222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  <a:latin typeface="Cambria"/>
                          <a:ea typeface="Times New Roman"/>
                          <a:cs typeface="Calibri"/>
                        </a:rPr>
                        <a:t>74,51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6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  <a:latin typeface="Cambria"/>
                          <a:ea typeface="Times New Roman"/>
                        </a:rPr>
                        <a:t>2012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  <a:latin typeface="Cambria"/>
                          <a:ea typeface="Times New Roman"/>
                        </a:rPr>
                        <a:t>60.818.227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14,00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6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effectLst/>
                          <a:latin typeface="Cambria"/>
                          <a:ea typeface="Times New Roman"/>
                        </a:rPr>
                        <a:t>2013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  <a:latin typeface="Cambria"/>
                          <a:ea typeface="Times New Roman"/>
                        </a:rPr>
                        <a:t>63.770.000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4,85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6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  <a:latin typeface="Cambria"/>
                          <a:ea typeface="Times New Roman"/>
                        </a:rPr>
                        <a:t>2014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  <a:latin typeface="Cambria"/>
                          <a:ea typeface="Times New Roman"/>
                        </a:rPr>
                        <a:t>68.512.106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7,44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6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  <a:latin typeface="Cambria"/>
                          <a:ea typeface="Times New Roman"/>
                        </a:rPr>
                        <a:t>2015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>
                          <a:effectLst/>
                          <a:latin typeface="Cambria"/>
                          <a:ea typeface="Times New Roman"/>
                        </a:rPr>
                        <a:t>71.252.590</a:t>
                      </a:r>
                      <a:endParaRPr lang="pt-BR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4,00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6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  <a:latin typeface="Cambria"/>
                          <a:ea typeface="Times New Roman"/>
                        </a:rPr>
                        <a:t>2016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  <a:latin typeface="Cambria"/>
                          <a:ea typeface="Times New Roman"/>
                        </a:rPr>
                        <a:t>73.888.936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  <a:latin typeface="Cambria"/>
                          <a:ea typeface="Times New Roman"/>
                          <a:cs typeface="Calibri"/>
                        </a:rPr>
                        <a:t>3,70</a:t>
                      </a:r>
                      <a:endParaRPr lang="pt-BR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1104900" y="57347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i="1" dirty="0">
                <a:solidFill>
                  <a:srgbClr val="000000"/>
                </a:solidFill>
                <a:latin typeface="Calibri"/>
              </a:rPr>
              <a:t>FONTE:  </a:t>
            </a:r>
            <a:r>
              <a:rPr lang="pt-BR" b="1" i="1" dirty="0" smtClean="0">
                <a:solidFill>
                  <a:srgbClr val="000000"/>
                </a:solidFill>
                <a:latin typeface="Calibri"/>
              </a:rPr>
              <a:t>LDO – PORTAL DA TRANSPARÊNCIA  MUNICIPAL</a:t>
            </a:r>
            <a:r>
              <a:rPr lang="pt-BR" b="1" i="1" dirty="0">
                <a:solidFill>
                  <a:srgbClr val="000000"/>
                </a:solidFill>
                <a:latin typeface="Calibri"/>
              </a:rPr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242461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ráfico 15"/>
          <p:cNvGraphicFramePr/>
          <p:nvPr>
            <p:extLst>
              <p:ext uri="{D42A27DB-BD31-4B8C-83A1-F6EECF244321}">
                <p14:modId xmlns:p14="http://schemas.microsoft.com/office/powerpoint/2010/main" val="286110398"/>
              </p:ext>
            </p:extLst>
          </p:nvPr>
        </p:nvGraphicFramePr>
        <p:xfrm>
          <a:off x="1243739" y="2489986"/>
          <a:ext cx="9537896" cy="4220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8093223"/>
              </p:ext>
            </p:extLst>
          </p:nvPr>
        </p:nvGraphicFramePr>
        <p:xfrm>
          <a:off x="3454400" y="165100"/>
          <a:ext cx="5561013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Worksheet" r:id="rId5" imgW="3591023" imgH="1400145" progId="Excel.Sheet.8">
                  <p:embed/>
                </p:oleObj>
              </mc:Choice>
              <mc:Fallback>
                <p:oleObj name="Worksheet" r:id="rId5" imgW="3591023" imgH="1400145" progId="Excel.Shee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4400" y="165100"/>
                        <a:ext cx="5561013" cy="215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770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49" y="1311275"/>
            <a:ext cx="10534919" cy="511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1809751" y="642938"/>
            <a:ext cx="85725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Composição do FUNDEB do Paraná em 2013</a:t>
            </a:r>
          </a:p>
        </p:txBody>
      </p:sp>
    </p:spTree>
    <p:extLst>
      <p:ext uri="{BB962C8B-B14F-4D97-AF65-F5344CB8AC3E}">
        <p14:creationId xmlns:p14="http://schemas.microsoft.com/office/powerpoint/2010/main" val="2041473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08" y="979489"/>
            <a:ext cx="10452665" cy="487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2762251" y="428625"/>
            <a:ext cx="7143749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dirty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DO FUNDEB X ICMS  - PARANÁ</a:t>
            </a:r>
          </a:p>
        </p:txBody>
      </p:sp>
    </p:spTree>
    <p:extLst>
      <p:ext uri="{BB962C8B-B14F-4D97-AF65-F5344CB8AC3E}">
        <p14:creationId xmlns:p14="http://schemas.microsoft.com/office/powerpoint/2010/main" val="741886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Espaço Reservado para Conteúdo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0051969"/>
              </p:ext>
            </p:extLst>
          </p:nvPr>
        </p:nvGraphicFramePr>
        <p:xfrm>
          <a:off x="1075703" y="28050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4105688"/>
              </p:ext>
            </p:extLst>
          </p:nvPr>
        </p:nvGraphicFramePr>
        <p:xfrm>
          <a:off x="2635250" y="163513"/>
          <a:ext cx="6292850" cy="261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Worksheet" r:id="rId5" imgW="4533927" imgH="2124107" progId="Excel.Sheet.8">
                  <p:embed/>
                </p:oleObj>
              </mc:Choice>
              <mc:Fallback>
                <p:oleObj name="Worksheet" r:id="rId5" imgW="4533927" imgH="2124107" progId="Excel.Sheet.8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5250" y="163513"/>
                        <a:ext cx="6292850" cy="2616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886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Espaço Reservado para Conteúdo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4020902"/>
              </p:ext>
            </p:extLst>
          </p:nvPr>
        </p:nvGraphicFramePr>
        <p:xfrm>
          <a:off x="895577" y="2328985"/>
          <a:ext cx="8828993" cy="4358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5331973"/>
              </p:ext>
            </p:extLst>
          </p:nvPr>
        </p:nvGraphicFramePr>
        <p:xfrm>
          <a:off x="3032125" y="163513"/>
          <a:ext cx="5359400" cy="208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Worksheet" r:id="rId5" imgW="3686043" imgH="1504880" progId="Excel.Sheet.8">
                  <p:embed/>
                </p:oleObj>
              </mc:Choice>
              <mc:Fallback>
                <p:oleObj name="Worksheet" r:id="rId5" imgW="3686043" imgH="1504880" progId="Excel.Sheet.8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125" y="163513"/>
                        <a:ext cx="5359400" cy="208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869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1015</TotalTime>
  <Words>233</Words>
  <Application>Microsoft Office PowerPoint</Application>
  <PresentationFormat>Personalizar</PresentationFormat>
  <Paragraphs>118</Paragraphs>
  <Slides>13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2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Facetado</vt:lpstr>
      <vt:lpstr>Planilha</vt:lpstr>
      <vt:lpstr>Worksheet</vt:lpstr>
      <vt:lpstr>INFORMAÇÕES ORÇAMENTÁRIO/FINANCERAS  DA SMED  </vt:lpstr>
      <vt:lpstr>Apresentação do PowerPoint</vt:lpstr>
      <vt:lpstr>Apresentação do PowerPoint</vt:lpstr>
      <vt:lpstr>CÁLCULO DAS METAS ANUAIS PARA  RECEITAS LDO (LEI DE DIRETRIZES ORÇAMENTÁRIAS)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 Listas de Obras Par e  PAC</vt:lpstr>
      <vt:lpstr>Demonstrativo das Receitas e Despesas com Manutenção e Desenvolvimento do Ensino - MDE</vt:lpstr>
      <vt:lpstr>RELATÓRIO DE GESTÃO FISCAL/ DEMONSTRATIVO DA DESPESA COM PESSOAL/ ORÇAMENTOS FISCAL E DA SEGURIDADE SOCIAL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amilton cesar dávalos dávalos</dc:creator>
  <cp:lastModifiedBy>Rosane</cp:lastModifiedBy>
  <cp:revision>87</cp:revision>
  <dcterms:created xsi:type="dcterms:W3CDTF">2014-10-06T14:03:37Z</dcterms:created>
  <dcterms:modified xsi:type="dcterms:W3CDTF">2014-11-18T11:18:51Z</dcterms:modified>
</cp:coreProperties>
</file>