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CC0"/>
    <a:srgbClr val="0E03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AA1AF-B638-4B8C-A027-0AB1C693C97C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91755-0AE4-4366-875E-FC4E5228F4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755-0AE4-4366-875E-FC4E5228F4C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D19E-D6E7-4485-BC3E-E2C6947431D7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9A2E1-34B2-472E-8B3C-FB687B5794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dissolve/>
    <p:sndAc>
      <p:stSnd>
        <p:snd r:embed="rId1" name="bomb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D19E-D6E7-4485-BC3E-E2C6947431D7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A2E1-34B2-472E-8B3C-FB687B579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  <p:sndAc>
      <p:stSnd>
        <p:snd r:embed="rId1" name="bomb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D19E-D6E7-4485-BC3E-E2C6947431D7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A2E1-34B2-472E-8B3C-FB687B579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  <p:sndAc>
      <p:stSnd>
        <p:snd r:embed="rId1" name="bomb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52D19E-D6E7-4485-BC3E-E2C6947431D7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259A2E1-34B2-472E-8B3C-FB687B5794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dissolve/>
    <p:sndAc>
      <p:stSnd>
        <p:snd r:embed="rId1" name="bomb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D19E-D6E7-4485-BC3E-E2C6947431D7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A2E1-34B2-472E-8B3C-FB687B5794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  <p:sndAc>
      <p:stSnd>
        <p:snd r:embed="rId1" name="bomb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D19E-D6E7-4485-BC3E-E2C6947431D7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A2E1-34B2-472E-8B3C-FB687B5794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spd="med">
    <p:dissolve/>
    <p:sndAc>
      <p:stSnd>
        <p:snd r:embed="rId1" name="bomb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A2E1-34B2-472E-8B3C-FB687B5794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D19E-D6E7-4485-BC3E-E2C6947431D7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  <p:sndAc>
      <p:stSnd>
        <p:snd r:embed="rId1" name="bomb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D19E-D6E7-4485-BC3E-E2C6947431D7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A2E1-34B2-472E-8B3C-FB687B5794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dissolve/>
    <p:sndAc>
      <p:stSnd>
        <p:snd r:embed="rId1" name="bomb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D19E-D6E7-4485-BC3E-E2C6947431D7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A2E1-34B2-472E-8B3C-FB687B579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  <p:sndAc>
      <p:stSnd>
        <p:snd r:embed="rId1" name="bomb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52D19E-D6E7-4485-BC3E-E2C6947431D7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59A2E1-34B2-472E-8B3C-FB687B5794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dissolve/>
    <p:sndAc>
      <p:stSnd>
        <p:snd r:embed="rId1" name="bomb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D19E-D6E7-4485-BC3E-E2C6947431D7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9A2E1-34B2-472E-8B3C-FB687B5794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dissolve/>
    <p:sndAc>
      <p:stSnd>
        <p:snd r:embed="rId1" name="bomb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52D19E-D6E7-4485-BC3E-E2C6947431D7}" type="datetimeFigureOut">
              <a:rPr lang="pt-BR" smtClean="0"/>
              <a:pPr/>
              <a:t>30/11/2014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259A2E1-34B2-472E-8B3C-FB687B5794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dissolve/>
    <p:sndAc>
      <p:stSnd>
        <p:snd r:embed="rId13" name="bomb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71475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DIAGNÓTICO DA EDUCAÇÃO DE JOVENS E ADULTOS DO MUNICIPIO DE FOZ DO IGUAÇU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 descr="17-07-201209-19-25e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571876"/>
            <a:ext cx="3905256" cy="2928942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vasão Escola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2357430"/>
            <a:ext cx="4929222" cy="392245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58204" cy="192882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400" dirty="0" smtClean="0">
                <a:solidFill>
                  <a:srgbClr val="FF0000"/>
                </a:solidFill>
                <a:latin typeface="Algerian" pitchFamily="82" charset="0"/>
              </a:rPr>
              <a:t>EVASÃO NA EDUCAÇÃO DE JOVENS     </a:t>
            </a:r>
            <a:br>
              <a:rPr lang="pt-BR" sz="4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t-BR" sz="4400" dirty="0" smtClean="0">
                <a:solidFill>
                  <a:srgbClr val="FF0000"/>
                </a:solidFill>
                <a:latin typeface="Algerian" pitchFamily="82" charset="0"/>
              </a:rPr>
              <a:t>       E ADULTOS FASE I E PARANÁ  </a:t>
            </a:r>
            <a:br>
              <a:rPr lang="pt-BR" sz="4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t-BR" sz="4400" dirty="0" smtClean="0">
                <a:solidFill>
                  <a:srgbClr val="FF0000"/>
                </a:solidFill>
                <a:latin typeface="Algerian" pitchFamily="82" charset="0"/>
              </a:rPr>
              <a:t>                     ALFABETIZADO </a:t>
            </a:r>
            <a:endParaRPr lang="pt-BR" sz="4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  DADOS ESTATÍSTICOS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b="1" dirty="0" smtClean="0">
              <a:solidFill>
                <a:srgbClr val="C00000"/>
              </a:solidFill>
            </a:endParaRPr>
          </a:p>
          <a:p>
            <a:r>
              <a:rPr lang="pt-BR" b="1" dirty="0" smtClean="0">
                <a:solidFill>
                  <a:srgbClr val="C00000"/>
                </a:solidFill>
              </a:rPr>
              <a:t>PROGRAMA PARANÁ ALFABETIZADO</a:t>
            </a:r>
            <a:r>
              <a:rPr lang="pt-BR" b="1" dirty="0" smtClean="0">
                <a:solidFill>
                  <a:srgbClr val="002060"/>
                </a:solidFill>
              </a:rPr>
              <a:t>: A EVASÃO NESTE PROGRAMA É DE 50% !!!!</a:t>
            </a:r>
            <a:endParaRPr lang="pt-BR" dirty="0" smtClean="0">
              <a:solidFill>
                <a:srgbClr val="C00000"/>
              </a:solidFill>
            </a:endParaRPr>
          </a:p>
          <a:p>
            <a:r>
              <a:rPr lang="pt-BR" b="1" dirty="0" smtClean="0">
                <a:solidFill>
                  <a:srgbClr val="C00000"/>
                </a:solidFill>
              </a:rPr>
              <a:t>EJA FASE I </a:t>
            </a:r>
            <a:r>
              <a:rPr lang="pt-BR" b="1" dirty="0" smtClean="0">
                <a:solidFill>
                  <a:srgbClr val="002060"/>
                </a:solidFill>
              </a:rPr>
              <a:t>: SOMENTE 30% DOS ALUNOS MATRICULADOS NA 1ª ETAPA DA EDUCAÇÃO DE JOVENS E ADULTOS DO MUNICÍPIO CONCLUEM A 4ª ETAPA .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A MAIOR DESISTÊNCIA OCORRE DA 2ª ETAPA PARA A 3ª ETAPA .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E A MENOR DESISTÊNCIA OCORRE NA 4ª ETAPA .</a:t>
            </a:r>
          </a:p>
          <a:p>
            <a:pPr>
              <a:buNone/>
            </a:pPr>
            <a:r>
              <a:rPr lang="pt-BR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6" name="Imagem 5" descr="evasã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28604"/>
            <a:ext cx="1619262" cy="1214446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bomb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21495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Participaram desta pesquisa 150  alunos, Jovens e Adultos de ambos sexos, com idade entre 15 e 70 anos que já pensaram em desistir da EJA ,ou desistiram e voltaram .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57,41%</a:t>
            </a:r>
            <a:r>
              <a:rPr lang="pt-BR" sz="2400" b="1" dirty="0" smtClean="0">
                <a:solidFill>
                  <a:srgbClr val="002060"/>
                </a:solidFill>
              </a:rPr>
              <a:t> dos entrevistados informaram que a principal dificuldade , que os fizeram em pensar em desistir foi em conciliar o trabalho e a escola; </a:t>
            </a:r>
          </a:p>
          <a:p>
            <a:r>
              <a:rPr lang="pt-BR" sz="2400" b="1" dirty="0" smtClean="0">
                <a:solidFill>
                  <a:srgbClr val="00206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20,37% </a:t>
            </a:r>
            <a:r>
              <a:rPr lang="pt-BR" sz="2400" b="1" dirty="0" smtClean="0">
                <a:solidFill>
                  <a:srgbClr val="002060"/>
                </a:solidFill>
              </a:rPr>
              <a:t>dos entrevistados informaram que a principal dificuldade , que os fizeram em pensar em desistir    foi à dificuldade de aprendizagem ;</a:t>
            </a:r>
          </a:p>
          <a:p>
            <a:r>
              <a:rPr lang="pt-BR" sz="2400" b="1" dirty="0" smtClean="0">
                <a:solidFill>
                  <a:srgbClr val="00206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14,81%</a:t>
            </a:r>
            <a:r>
              <a:rPr lang="pt-BR" sz="2400" b="1" dirty="0" smtClean="0">
                <a:solidFill>
                  <a:srgbClr val="002060"/>
                </a:solidFill>
              </a:rPr>
              <a:t> dos entrevistados informaram que a principal dificuldade , que os fizeram em pensar em desistir  foi falta de motivação;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142876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     OS PRINCIPAIS MOTIVADORES DA 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                     EVASÃO DA EJA               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667396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3,70% </a:t>
            </a:r>
            <a:r>
              <a:rPr lang="pt-BR" b="1" dirty="0" smtClean="0">
                <a:solidFill>
                  <a:srgbClr val="002060"/>
                </a:solidFill>
              </a:rPr>
              <a:t>dos entrevistados informaram que a principal dificuldade , que os fizeram em pensar em desistir  foi a falta de apoio familiar; 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C00000"/>
                </a:solidFill>
              </a:rPr>
              <a:t>3,70% </a:t>
            </a:r>
            <a:r>
              <a:rPr lang="pt-BR" b="1" dirty="0" smtClean="0">
                <a:solidFill>
                  <a:srgbClr val="002060"/>
                </a:solidFill>
              </a:rPr>
              <a:t>dos entrevistados informaram que a principal dificuldade ,que os fizeram em pensar em desistir foram os outros motivos </a:t>
            </a:r>
          </a:p>
          <a:p>
            <a:pPr>
              <a:buNone/>
            </a:pPr>
            <a:r>
              <a:rPr lang="pt-BR" b="1" dirty="0" smtClean="0">
                <a:solidFill>
                  <a:srgbClr val="002060"/>
                </a:solidFill>
              </a:rPr>
              <a:t> 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5" name="Imagem 4" descr="evasã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143248"/>
            <a:ext cx="4214842" cy="316113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bomb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QUANTO A DIFICULDADE DE APRENDIZAGEM ?</a:t>
            </a:r>
          </a:p>
          <a:p>
            <a:pPr>
              <a:buNone/>
            </a:pPr>
            <a:r>
              <a:rPr lang="pt-BR" b="1" dirty="0" smtClean="0">
                <a:solidFill>
                  <a:srgbClr val="002060"/>
                </a:solidFill>
              </a:rPr>
              <a:t>   </a:t>
            </a:r>
            <a:r>
              <a:rPr lang="pt-BR" b="1" dirty="0" smtClean="0">
                <a:solidFill>
                  <a:srgbClr val="C00000"/>
                </a:solidFill>
              </a:rPr>
              <a:t>89,39%</a:t>
            </a:r>
            <a:r>
              <a:rPr lang="pt-BR" b="1" dirty="0" smtClean="0">
                <a:solidFill>
                  <a:srgbClr val="002060"/>
                </a:solidFill>
              </a:rPr>
              <a:t>. Relatam encontrar dificuldade na explicação  do professor.</a:t>
            </a:r>
          </a:p>
          <a:p>
            <a:pPr>
              <a:buNone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        “ A fala do professor é grego para a gente .”</a:t>
            </a:r>
            <a:endParaRPr lang="pt-BR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rgbClr val="002060"/>
                </a:solidFill>
              </a:rPr>
              <a:t>QUANTO A MOTIVAÇÃO ?</a:t>
            </a:r>
          </a:p>
          <a:p>
            <a:pPr>
              <a:buNone/>
            </a:pPr>
            <a:r>
              <a:rPr lang="pt-BR" b="1" dirty="0" smtClean="0">
                <a:solidFill>
                  <a:srgbClr val="002060"/>
                </a:solidFill>
              </a:rPr>
              <a:t>    </a:t>
            </a:r>
            <a:r>
              <a:rPr lang="pt-BR" b="1" dirty="0" smtClean="0">
                <a:solidFill>
                  <a:srgbClr val="C00000"/>
                </a:solidFill>
              </a:rPr>
              <a:t>84,85% </a:t>
            </a:r>
            <a:r>
              <a:rPr lang="pt-BR" b="1" dirty="0" smtClean="0">
                <a:solidFill>
                  <a:srgbClr val="002060"/>
                </a:solidFill>
              </a:rPr>
              <a:t>Acreditam que a postura do professor influencia no interesse pelo conteúdo passado .</a:t>
            </a:r>
          </a:p>
          <a:p>
            <a:pPr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“ Mesmo sendo difícil mas se ELE é animado , isso já motiva a gente a aprender .”</a:t>
            </a:r>
          </a:p>
          <a:p>
            <a:pPr>
              <a:buNone/>
            </a:pP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APROFUNDANDO NA PESQUISA 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5524520"/>
          </a:xfrm>
        </p:spPr>
        <p:txBody>
          <a:bodyPr/>
          <a:lstStyle/>
          <a:p>
            <a:pPr>
              <a:buNone/>
            </a:pPr>
            <a:r>
              <a:rPr lang="pt-BR" sz="2800" b="1" dirty="0" smtClean="0">
                <a:solidFill>
                  <a:srgbClr val="C00000"/>
                </a:solidFill>
                <a:latin typeface="Lucida Calligraphy" pitchFamily="66" charset="0"/>
              </a:rPr>
              <a:t>CONCLUSÃ DO DIAGNÓSTICO </a:t>
            </a:r>
            <a:r>
              <a:rPr lang="pt-BR" sz="2800" b="1" dirty="0" smtClean="0">
                <a:solidFill>
                  <a:srgbClr val="002060"/>
                </a:solidFill>
                <a:latin typeface="Lucida Calligraphy" pitchFamily="66" charset="0"/>
              </a:rPr>
              <a:t>   </a:t>
            </a:r>
            <a:endParaRPr lang="pt-BR" sz="2800" b="1" dirty="0" smtClean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5720" y="357167"/>
            <a:ext cx="8643998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dados em sua totalidade apontam para necessidade de se continuar investindo em EJA, tanto para o ensino fundamental quanto para o ensino médio. Importante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também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observar a produção do analfabetismo na própria escola, ou seja “o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analfabeto escolarizado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 Neste aspecto cabe à Rede Pública tanto Municipal quanto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Estadual pensarem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políticas de melhoria da qualidade de ensino e de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permanência  integral dos alunos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 escola.</a:t>
            </a:r>
          </a:p>
          <a:p>
            <a:endParaRPr lang="pt-B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pt-B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retriz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7165"/>
            <a:ext cx="1714512" cy="1865475"/>
          </a:xfrm>
          <a:prstGeom prst="rect">
            <a:avLst/>
          </a:prstGeom>
        </p:spPr>
      </p:pic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2357430"/>
            <a:ext cx="8658228" cy="4357718"/>
          </a:xfrm>
        </p:spPr>
        <p:txBody>
          <a:bodyPr anchor="t">
            <a:normAutofit fontScale="92500" lnSpcReduction="10000"/>
          </a:bodyPr>
          <a:lstStyle/>
          <a:p>
            <a:pPr marL="514350" indent="-514350">
              <a:buNone/>
            </a:pPr>
            <a:r>
              <a:rPr lang="pt-BR" sz="3000" b="1" dirty="0" smtClean="0">
                <a:solidFill>
                  <a:srgbClr val="002060"/>
                </a:solidFill>
              </a:rPr>
              <a:t>1 .Promover </a:t>
            </a:r>
            <a:r>
              <a:rPr lang="pt-BR" sz="3000" b="1" dirty="0" smtClean="0">
                <a:solidFill>
                  <a:srgbClr val="002060"/>
                </a:solidFill>
              </a:rPr>
              <a:t>e garantir a </a:t>
            </a:r>
            <a:r>
              <a:rPr lang="pt-BR" sz="3000" b="1" dirty="0" smtClean="0">
                <a:solidFill>
                  <a:srgbClr val="002060"/>
                </a:solidFill>
              </a:rPr>
              <a:t>Educação </a:t>
            </a:r>
            <a:r>
              <a:rPr lang="pt-BR" sz="3000" b="1" dirty="0" smtClean="0">
                <a:solidFill>
                  <a:srgbClr val="002060"/>
                </a:solidFill>
              </a:rPr>
              <a:t>para </a:t>
            </a:r>
            <a:r>
              <a:rPr lang="pt-BR" sz="3000" b="1" dirty="0" smtClean="0">
                <a:solidFill>
                  <a:srgbClr val="002060"/>
                </a:solidFill>
              </a:rPr>
              <a:t>que os indivíduos </a:t>
            </a:r>
            <a:r>
              <a:rPr lang="pt-BR" sz="3000" b="1" dirty="0" smtClean="0">
                <a:solidFill>
                  <a:srgbClr val="002060"/>
                </a:solidFill>
              </a:rPr>
              <a:t>possam partilhar </a:t>
            </a:r>
            <a:r>
              <a:rPr lang="pt-BR" sz="3000" b="1" dirty="0" smtClean="0">
                <a:solidFill>
                  <a:srgbClr val="002060"/>
                </a:solidFill>
              </a:rPr>
              <a:t>das riquezas e dos conhecimentos  socialmente produzidos   </a:t>
            </a:r>
            <a:r>
              <a:rPr lang="pt-BR" sz="3000" b="1" dirty="0" smtClean="0">
                <a:solidFill>
                  <a:srgbClr val="002060"/>
                </a:solidFill>
              </a:rPr>
              <a:t>possibilitando assim </a:t>
            </a:r>
            <a:r>
              <a:rPr lang="pt-BR" sz="3000" b="1" dirty="0" smtClean="0">
                <a:solidFill>
                  <a:srgbClr val="002060"/>
                </a:solidFill>
              </a:rPr>
              <a:t>o exercício pleno de sua </a:t>
            </a:r>
            <a:endParaRPr lang="pt-BR" sz="3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sz="3000" b="1" dirty="0" smtClean="0">
                <a:solidFill>
                  <a:srgbClr val="002060"/>
                </a:solidFill>
              </a:rPr>
              <a:t>  </a:t>
            </a:r>
            <a:r>
              <a:rPr lang="pt-BR" sz="3000" b="1" dirty="0" smtClean="0">
                <a:solidFill>
                  <a:srgbClr val="002060"/>
                </a:solidFill>
              </a:rPr>
              <a:t>cidadania</a:t>
            </a:r>
            <a:r>
              <a:rPr lang="pt-BR" sz="3000" b="1" dirty="0" smtClean="0">
                <a:solidFill>
                  <a:srgbClr val="002060"/>
                </a:solidFill>
              </a:rPr>
              <a:t>;</a:t>
            </a:r>
            <a:endParaRPr lang="pt-BR" sz="3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sz="3000" b="1" dirty="0" smtClean="0">
                <a:solidFill>
                  <a:srgbClr val="002060"/>
                </a:solidFill>
              </a:rPr>
              <a:t>  2.Disponibilizar </a:t>
            </a:r>
            <a:r>
              <a:rPr lang="pt-BR" sz="3000" b="1" dirty="0" smtClean="0">
                <a:solidFill>
                  <a:srgbClr val="002060"/>
                </a:solidFill>
              </a:rPr>
              <a:t>os recursos para o atendimento </a:t>
            </a:r>
            <a:r>
              <a:rPr lang="pt-BR" sz="3000" b="1" dirty="0" smtClean="0">
                <a:solidFill>
                  <a:srgbClr val="002060"/>
                </a:solidFill>
              </a:rPr>
              <a:t>da EJA</a:t>
            </a:r>
            <a:r>
              <a:rPr lang="pt-BR" sz="3000" b="1" dirty="0" smtClean="0">
                <a:solidFill>
                  <a:srgbClr val="002060"/>
                </a:solidFill>
              </a:rPr>
              <a:t>, com políticas </a:t>
            </a:r>
            <a:r>
              <a:rPr lang="pt-BR" sz="3000" b="1" dirty="0" smtClean="0">
                <a:solidFill>
                  <a:srgbClr val="002060"/>
                </a:solidFill>
              </a:rPr>
              <a:t>que contribuam para o acesso e, principalmente a </a:t>
            </a:r>
            <a:r>
              <a:rPr lang="pt-BR" sz="3000" b="1" dirty="0" smtClean="0">
                <a:solidFill>
                  <a:srgbClr val="002060"/>
                </a:solidFill>
              </a:rPr>
              <a:t>permanência dos </a:t>
            </a:r>
            <a:r>
              <a:rPr lang="pt-BR" sz="3000" b="1" dirty="0" smtClean="0">
                <a:solidFill>
                  <a:srgbClr val="002060"/>
                </a:solidFill>
              </a:rPr>
              <a:t>alunos garantindo </a:t>
            </a:r>
            <a:r>
              <a:rPr lang="pt-BR" sz="3000" b="1" dirty="0" smtClean="0">
                <a:solidFill>
                  <a:srgbClr val="002060"/>
                </a:solidFill>
              </a:rPr>
              <a:t>também a </a:t>
            </a:r>
            <a:r>
              <a:rPr lang="pt-BR" sz="3000" b="1" dirty="0" smtClean="0">
                <a:solidFill>
                  <a:srgbClr val="002060"/>
                </a:solidFill>
              </a:rPr>
              <a:t>formação continuada dos professores.</a:t>
            </a:r>
            <a:endParaRPr lang="pt-BR" sz="3000" b="1" dirty="0" smtClean="0">
              <a:solidFill>
                <a:srgbClr val="002060"/>
              </a:solidFill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714488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                      DIRETRIZES </a:t>
            </a:r>
            <a:endParaRPr lang="pt-B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                    </a:t>
            </a:r>
            <a:r>
              <a:rPr lang="pt-BR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META  9   </a:t>
            </a:r>
            <a:endParaRPr lang="pt-BR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Conteúdo 1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</a:t>
            </a:r>
            <a:r>
              <a:rPr lang="pt-BR" b="1" dirty="0" smtClean="0">
                <a:solidFill>
                  <a:srgbClr val="002060"/>
                </a:solidFill>
              </a:rPr>
              <a:t>Elevar a taxa de alfabetização da população com 15 (quinze) anos ou mais para 93,5% (noventa e três inteiros e cinco décimos por cento) até 2015 e, até o final da vigência deste PNE, erradicar o analfabetismo absoluto e reduzir em 50% (cinquenta por cento) a taxa de analfabetismo funcional.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0" name="Imagem 19" descr="vend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929066"/>
            <a:ext cx="2428892" cy="2606443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bomb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881687"/>
          </a:xfrm>
        </p:spPr>
        <p:txBody>
          <a:bodyPr>
            <a:normAutofit fontScale="77500" lnSpcReduction="20000"/>
          </a:bodyPr>
          <a:lstStyle/>
          <a:p>
            <a:endParaRPr lang="pt-B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b="1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pt-BR" sz="5200" b="1" dirty="0" smtClean="0">
                <a:solidFill>
                  <a:srgbClr val="C00000"/>
                </a:solidFill>
              </a:rPr>
              <a:t>ESTRATÉGIAS </a:t>
            </a:r>
            <a:endParaRPr lang="pt-BR" sz="5200" b="1" dirty="0" smtClean="0">
              <a:solidFill>
                <a:srgbClr val="C00000"/>
              </a:solidFill>
            </a:endParaRP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Estabelecer programas, visando alfabetizar jovens, adultos e idosos, de modo </a:t>
            </a:r>
            <a:r>
              <a:rPr lang="pt-BR" b="1" dirty="0" smtClean="0">
                <a:solidFill>
                  <a:srgbClr val="002060"/>
                </a:solidFill>
              </a:rPr>
              <a:t>a reduzir </a:t>
            </a:r>
            <a:r>
              <a:rPr lang="pt-BR" b="1" dirty="0" smtClean="0">
                <a:solidFill>
                  <a:srgbClr val="002060"/>
                </a:solidFill>
              </a:rPr>
              <a:t>a taxa de analfabetismo para índices abaixo de 1% até 2020;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Assegurar e ampliar a oferta pública e gratuita de Educação de Jovens </a:t>
            </a:r>
            <a:r>
              <a:rPr lang="pt-BR" b="1" dirty="0" smtClean="0">
                <a:solidFill>
                  <a:srgbClr val="002060"/>
                </a:solidFill>
              </a:rPr>
              <a:t>e Adultos</a:t>
            </a:r>
            <a:r>
              <a:rPr lang="pt-BR" b="1" dirty="0" smtClean="0">
                <a:solidFill>
                  <a:srgbClr val="002060"/>
                </a:solidFill>
              </a:rPr>
              <a:t>, equivalente ao Ensino Fundamental e </a:t>
            </a:r>
            <a:r>
              <a:rPr lang="pt-BR" b="1" dirty="0" smtClean="0">
                <a:solidFill>
                  <a:srgbClr val="002060"/>
                </a:solidFill>
              </a:rPr>
              <a:t>Médio a população </a:t>
            </a:r>
            <a:r>
              <a:rPr lang="pt-BR" b="1" dirty="0" smtClean="0">
                <a:solidFill>
                  <a:srgbClr val="002060"/>
                </a:solidFill>
              </a:rPr>
              <a:t>a partir de 15 anos, que não tenha atingido esses níveis </a:t>
            </a:r>
            <a:r>
              <a:rPr lang="pt-BR" b="1" dirty="0" smtClean="0">
                <a:solidFill>
                  <a:srgbClr val="002060"/>
                </a:solidFill>
              </a:rPr>
              <a:t>de escolaridade</a:t>
            </a:r>
            <a:r>
              <a:rPr lang="pt-BR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Distribuir a oferta de vagas nos períodos diurno e </a:t>
            </a:r>
            <a:r>
              <a:rPr lang="pt-BR" b="1" dirty="0" smtClean="0">
                <a:solidFill>
                  <a:srgbClr val="002060"/>
                </a:solidFill>
              </a:rPr>
              <a:t>noturno</a:t>
            </a:r>
            <a:r>
              <a:rPr lang="pt-BR" b="1" dirty="0" smtClean="0">
                <a:solidFill>
                  <a:srgbClr val="002060"/>
                </a:solidFill>
              </a:rPr>
              <a:t>, de acordo com </a:t>
            </a:r>
            <a:r>
              <a:rPr lang="pt-BR" b="1" dirty="0" smtClean="0">
                <a:solidFill>
                  <a:srgbClr val="002060"/>
                </a:solidFill>
              </a:rPr>
              <a:t>a demanda </a:t>
            </a:r>
            <a:r>
              <a:rPr lang="pt-BR" b="1" dirty="0" smtClean="0">
                <a:solidFill>
                  <a:srgbClr val="002060"/>
                </a:solidFill>
              </a:rPr>
              <a:t>associada, sempre que possível, com a </a:t>
            </a:r>
            <a:r>
              <a:rPr lang="pt-BR" b="1" dirty="0" smtClean="0">
                <a:solidFill>
                  <a:srgbClr val="002060"/>
                </a:solidFill>
              </a:rPr>
              <a:t>Educação  Profissional   (PRONATEC)</a:t>
            </a:r>
            <a:endParaRPr lang="pt-BR" b="1" dirty="0" smtClean="0">
              <a:solidFill>
                <a:srgbClr val="002060"/>
              </a:solidFill>
            </a:endParaRPr>
          </a:p>
          <a:p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Incentivar a construção de propostas </a:t>
            </a:r>
            <a:r>
              <a:rPr lang="pt-BR" b="1" dirty="0" smtClean="0">
                <a:solidFill>
                  <a:srgbClr val="002060"/>
                </a:solidFill>
              </a:rPr>
              <a:t>político-pedagógicas </a:t>
            </a:r>
            <a:r>
              <a:rPr lang="pt-BR" b="1" dirty="0" smtClean="0">
                <a:solidFill>
                  <a:srgbClr val="002060"/>
                </a:solidFill>
              </a:rPr>
              <a:t>considerando </a:t>
            </a:r>
            <a:r>
              <a:rPr lang="pt-BR" b="1" dirty="0" smtClean="0">
                <a:solidFill>
                  <a:srgbClr val="002060"/>
                </a:solidFill>
              </a:rPr>
              <a:t>as faixas </a:t>
            </a:r>
            <a:r>
              <a:rPr lang="pt-BR" b="1" dirty="0" smtClean="0">
                <a:solidFill>
                  <a:srgbClr val="002060"/>
                </a:solidFill>
              </a:rPr>
              <a:t>de idade, em conformidade com as peculiaridades da etapa do ciclo </a:t>
            </a:r>
            <a:r>
              <a:rPr lang="pt-BR" b="1" dirty="0" smtClean="0">
                <a:solidFill>
                  <a:srgbClr val="002060"/>
                </a:solidFill>
              </a:rPr>
              <a:t>de vida </a:t>
            </a:r>
            <a:r>
              <a:rPr lang="pt-BR" b="1" dirty="0" smtClean="0">
                <a:solidFill>
                  <a:srgbClr val="002060"/>
                </a:solidFill>
              </a:rPr>
              <a:t>em que se encontram;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Assegurar e incentivar a formação continuada dos professores da Educação </a:t>
            </a:r>
            <a:r>
              <a:rPr lang="pt-BR" b="1" dirty="0" smtClean="0">
                <a:solidFill>
                  <a:srgbClr val="002060"/>
                </a:solidFill>
              </a:rPr>
              <a:t>de Jovens </a:t>
            </a:r>
            <a:r>
              <a:rPr lang="pt-BR" b="1" dirty="0" smtClean="0">
                <a:solidFill>
                  <a:srgbClr val="002060"/>
                </a:solidFill>
              </a:rPr>
              <a:t>e Adultos (EJA), fornecendo as condições necessárias para </a:t>
            </a:r>
            <a:r>
              <a:rPr lang="pt-BR" b="1" dirty="0" smtClean="0">
                <a:solidFill>
                  <a:srgbClr val="002060"/>
                </a:solidFill>
              </a:rPr>
              <a:t>o  desenvolvimento docente</a:t>
            </a:r>
            <a:endParaRPr lang="pt-BR" b="1" dirty="0" smtClean="0">
              <a:solidFill>
                <a:srgbClr val="002060"/>
              </a:solidFill>
            </a:endParaRPr>
          </a:p>
        </p:txBody>
      </p:sp>
      <p:pic>
        <p:nvPicPr>
          <p:cNvPr id="9" name="Imagem 8" descr="Estrategia-de-negocio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5728"/>
            <a:ext cx="1500197" cy="1125148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bomb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43668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Realizar Censo Escolar Municipal, a cada 3 anos, de maneira a </a:t>
            </a:r>
            <a:r>
              <a:rPr lang="pt-BR" b="1" dirty="0" smtClean="0">
                <a:solidFill>
                  <a:srgbClr val="002060"/>
                </a:solidFill>
              </a:rPr>
              <a:t>mapear  demanda </a:t>
            </a:r>
            <a:r>
              <a:rPr lang="pt-BR" b="1" dirty="0" smtClean="0">
                <a:solidFill>
                  <a:srgbClr val="002060"/>
                </a:solidFill>
              </a:rPr>
              <a:t>social por EJA, buscando detectar a população não escolarizada </a:t>
            </a:r>
            <a:r>
              <a:rPr lang="pt-BR" b="1" dirty="0" smtClean="0">
                <a:solidFill>
                  <a:srgbClr val="002060"/>
                </a:solidFill>
              </a:rPr>
              <a:t>ou com baixa escolaridade, de maneira a subsidiar o planejamento de ações e de oferta </a:t>
            </a:r>
            <a:r>
              <a:rPr lang="pt-BR" b="1" dirty="0" smtClean="0">
                <a:solidFill>
                  <a:srgbClr val="002060"/>
                </a:solidFill>
              </a:rPr>
              <a:t>de vagas nas diversas modalidades da </a:t>
            </a:r>
            <a:r>
              <a:rPr lang="pt-BR" b="1" dirty="0" smtClean="0">
                <a:solidFill>
                  <a:srgbClr val="002060"/>
                </a:solidFill>
              </a:rPr>
              <a:t>EJA;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Estabelecer parcerias com as empresas para a implantação e/ou </a:t>
            </a:r>
            <a:r>
              <a:rPr lang="pt-BR" b="1" dirty="0" smtClean="0">
                <a:solidFill>
                  <a:srgbClr val="002060"/>
                </a:solidFill>
              </a:rPr>
              <a:t>manutenção de </a:t>
            </a:r>
            <a:r>
              <a:rPr lang="pt-BR" b="1" dirty="0" smtClean="0">
                <a:solidFill>
                  <a:srgbClr val="002060"/>
                </a:solidFill>
              </a:rPr>
              <a:t>programas de escolarização junto ao quadro de funcionários, </a:t>
            </a:r>
            <a:r>
              <a:rPr lang="pt-BR" b="1" dirty="0" smtClean="0">
                <a:solidFill>
                  <a:srgbClr val="002060"/>
                </a:solidFill>
              </a:rPr>
              <a:t>conforme demanda </a:t>
            </a:r>
            <a:r>
              <a:rPr lang="pt-BR" b="1" dirty="0" smtClean="0">
                <a:solidFill>
                  <a:srgbClr val="002060"/>
                </a:solidFill>
              </a:rPr>
              <a:t>existente;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9. Construir políticas e estratégias de ações que assegurem o direito ao acesso e </a:t>
            </a:r>
            <a:r>
              <a:rPr lang="pt-BR" b="1" dirty="0" smtClean="0">
                <a:solidFill>
                  <a:srgbClr val="002060"/>
                </a:solidFill>
              </a:rPr>
              <a:t>à permanência </a:t>
            </a:r>
            <a:r>
              <a:rPr lang="pt-BR" b="1" dirty="0" smtClean="0">
                <a:solidFill>
                  <a:srgbClr val="002060"/>
                </a:solidFill>
              </a:rPr>
              <a:t>do aluno da EJA na escola, construindo 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mecanismos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preventivos à evasão, bem como de atenção </a:t>
            </a:r>
            <a:r>
              <a:rPr lang="pt-BR" b="1" dirty="0" smtClean="0">
                <a:solidFill>
                  <a:srgbClr val="002060"/>
                </a:solidFill>
              </a:rPr>
              <a:t>aos evadidos </a:t>
            </a:r>
            <a:r>
              <a:rPr lang="pt-BR" b="1" dirty="0" smtClean="0">
                <a:solidFill>
                  <a:srgbClr val="002060"/>
                </a:solidFill>
              </a:rPr>
              <a:t>das escolas do </a:t>
            </a:r>
            <a:r>
              <a:rPr lang="pt-BR" b="1" dirty="0" smtClean="0">
                <a:solidFill>
                  <a:srgbClr val="002060"/>
                </a:solidFill>
              </a:rPr>
              <a:t>ensino regular</a:t>
            </a:r>
            <a:r>
              <a:rPr lang="pt-BR" b="1" dirty="0" smtClean="0">
                <a:solidFill>
                  <a:srgbClr val="002060"/>
                </a:solidFill>
              </a:rPr>
              <a:t>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pt-BR" sz="2800" b="1" dirty="0" smtClean="0">
                <a:solidFill>
                  <a:srgbClr val="002060"/>
                </a:solidFill>
              </a:rPr>
              <a:t>A Educação de Jovens e Adultos tem como função social a promoção da inclusão social, emancipatória e democrática de jovens e adultos na sociedade, proporcionando sua inserção e qualificação no mercado de trabalho, atribuindo aos educandos, o papel de sujeitos ativos no processo de construção de conhecimentos exercendo sua cidadania.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            EJA : FUNÇÃO SOCIAL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10250"/>
          </a:xfrm>
        </p:spPr>
        <p:txBody>
          <a:bodyPr>
            <a:normAutofit fontScale="92500"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Garantir a divulgação ampla da oferta de vagas através das diversas formas </a:t>
            </a:r>
            <a:r>
              <a:rPr lang="pt-BR" b="1" dirty="0" smtClean="0">
                <a:solidFill>
                  <a:srgbClr val="002060"/>
                </a:solidFill>
              </a:rPr>
              <a:t>de comunicação </a:t>
            </a:r>
            <a:r>
              <a:rPr lang="pt-BR" b="1" dirty="0" smtClean="0">
                <a:solidFill>
                  <a:srgbClr val="002060"/>
                </a:solidFill>
              </a:rPr>
              <a:t>disponíveis, bem como articulação com a comunidade, associação de </a:t>
            </a:r>
            <a:r>
              <a:rPr lang="pt-BR" b="1" dirty="0" smtClean="0">
                <a:solidFill>
                  <a:srgbClr val="002060"/>
                </a:solidFill>
              </a:rPr>
              <a:t>moradores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Flexibilizar </a:t>
            </a:r>
            <a:r>
              <a:rPr lang="pt-BR" b="1" dirty="0" smtClean="0">
                <a:solidFill>
                  <a:srgbClr val="002060"/>
                </a:solidFill>
              </a:rPr>
              <a:t>currículos, </a:t>
            </a:r>
            <a:r>
              <a:rPr lang="pt-BR" b="1" dirty="0" smtClean="0">
                <a:solidFill>
                  <a:srgbClr val="002060"/>
                </a:solidFill>
              </a:rPr>
              <a:t>freqüência </a:t>
            </a:r>
            <a:r>
              <a:rPr lang="pt-BR" b="1" dirty="0" smtClean="0">
                <a:solidFill>
                  <a:srgbClr val="002060"/>
                </a:solidFill>
              </a:rPr>
              <a:t>mínima para aprovação e carga horária, </a:t>
            </a:r>
            <a:r>
              <a:rPr lang="pt-BR" b="1" dirty="0" smtClean="0">
                <a:solidFill>
                  <a:srgbClr val="002060"/>
                </a:solidFill>
              </a:rPr>
              <a:t>em concordância </a:t>
            </a:r>
            <a:r>
              <a:rPr lang="pt-BR" b="1" dirty="0" smtClean="0">
                <a:solidFill>
                  <a:srgbClr val="002060"/>
                </a:solidFill>
              </a:rPr>
              <a:t>com a lei federal;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Articular com a Secretaria da Saúde, programas de saúde bucal </a:t>
            </a:r>
            <a:r>
              <a:rPr lang="pt-BR" b="1" dirty="0" smtClean="0">
                <a:solidFill>
                  <a:srgbClr val="002060"/>
                </a:solidFill>
              </a:rPr>
              <a:t>, alimentação saudável e acuidade visual junto a </a:t>
            </a:r>
            <a:r>
              <a:rPr lang="pt-BR" b="1" dirty="0" smtClean="0">
                <a:solidFill>
                  <a:srgbClr val="002060"/>
                </a:solidFill>
              </a:rPr>
              <a:t>EJA ; </a:t>
            </a:r>
            <a:endParaRPr lang="pt-BR" b="1" dirty="0" smtClean="0">
              <a:solidFill>
                <a:srgbClr val="002060"/>
              </a:solidFill>
            </a:endParaRPr>
          </a:p>
          <a:p>
            <a:r>
              <a:rPr lang="pt-BR" b="1" dirty="0" smtClean="0">
                <a:solidFill>
                  <a:srgbClr val="002060"/>
                </a:solidFill>
              </a:rPr>
              <a:t>Criação </a:t>
            </a:r>
            <a:r>
              <a:rPr lang="pt-BR" b="1" dirty="0" smtClean="0">
                <a:solidFill>
                  <a:srgbClr val="002060"/>
                </a:solidFill>
              </a:rPr>
              <a:t>de um centro integrado para atender os alunos da EJA, </a:t>
            </a:r>
            <a:r>
              <a:rPr lang="pt-BR" b="1" dirty="0" smtClean="0">
                <a:solidFill>
                  <a:srgbClr val="002060"/>
                </a:solidFill>
              </a:rPr>
              <a:t>principalmente os </a:t>
            </a:r>
            <a:r>
              <a:rPr lang="pt-BR" b="1" dirty="0" smtClean="0">
                <a:solidFill>
                  <a:srgbClr val="002060"/>
                </a:solidFill>
              </a:rPr>
              <a:t>idosos e as pessoas com necessidades educacionais especiais e </a:t>
            </a:r>
            <a:r>
              <a:rPr lang="pt-BR" b="1" dirty="0" smtClean="0">
                <a:solidFill>
                  <a:srgbClr val="002060"/>
                </a:solidFill>
              </a:rPr>
              <a:t>com deficiências</a:t>
            </a:r>
            <a:r>
              <a:rPr lang="pt-BR" b="1" dirty="0" smtClean="0">
                <a:solidFill>
                  <a:srgbClr val="002060"/>
                </a:solidFill>
              </a:rPr>
              <a:t>, visando proporcionar qualidade de </a:t>
            </a:r>
            <a:r>
              <a:rPr lang="pt-BR" b="1" dirty="0" smtClean="0">
                <a:solidFill>
                  <a:srgbClr val="002060"/>
                </a:solidFill>
              </a:rPr>
              <a:t>vida enquanto </a:t>
            </a:r>
            <a:r>
              <a:rPr lang="pt-BR" b="1" dirty="0" smtClean="0">
                <a:solidFill>
                  <a:srgbClr val="002060"/>
                </a:solidFill>
              </a:rPr>
              <a:t>elas </a:t>
            </a:r>
            <a:r>
              <a:rPr lang="pt-BR" b="1" dirty="0" smtClean="0">
                <a:solidFill>
                  <a:srgbClr val="002060"/>
                </a:solidFill>
              </a:rPr>
              <a:t>estiverem frequentando </a:t>
            </a:r>
            <a:r>
              <a:rPr lang="pt-BR" b="1" dirty="0" smtClean="0">
                <a:solidFill>
                  <a:srgbClr val="002060"/>
                </a:solidFill>
              </a:rPr>
              <a:t>a </a:t>
            </a:r>
            <a:r>
              <a:rPr lang="pt-BR" b="1" dirty="0" smtClean="0">
                <a:solidFill>
                  <a:srgbClr val="002060"/>
                </a:solidFill>
              </a:rPr>
              <a:t>escola.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lfabestis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58312" cy="6429420"/>
          </a:xfrm>
          <a:prstGeom prst="rect">
            <a:avLst/>
          </a:prstGeom>
          <a:noFill/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i="1" dirty="0" smtClean="0">
                <a:solidFill>
                  <a:srgbClr val="FFFF00"/>
                </a:solidFill>
              </a:rPr>
              <a:t>    </a:t>
            </a:r>
            <a:r>
              <a:rPr lang="pt-BR" b="1" i="1" dirty="0" smtClean="0">
                <a:solidFill>
                  <a:srgbClr val="00B0F0"/>
                </a:solidFill>
              </a:rPr>
              <a:t>“Hoje, mais que nunca, a educação e a </a:t>
            </a:r>
            <a:r>
              <a:rPr lang="pt-BR" b="1" i="1" dirty="0" smtClean="0">
                <a:solidFill>
                  <a:srgbClr val="00B0F0"/>
                </a:solidFill>
              </a:rPr>
              <a:t>aprendi -zagem </a:t>
            </a:r>
            <a:r>
              <a:rPr lang="pt-BR" b="1" i="1" dirty="0" smtClean="0">
                <a:solidFill>
                  <a:srgbClr val="00B0F0"/>
                </a:solidFill>
              </a:rPr>
              <a:t>dos  jovens e adultos constituem a chave indispensável para liberar as forças criativas das pessoas , dos movimentos sociais e das nações .A paz , a justiça , a autoconfiança , o </a:t>
            </a:r>
            <a:r>
              <a:rPr lang="pt-BR" b="1" i="1" dirty="0" smtClean="0">
                <a:solidFill>
                  <a:srgbClr val="00B0F0"/>
                </a:solidFill>
              </a:rPr>
              <a:t>desenvolvi -mento  </a:t>
            </a:r>
            <a:r>
              <a:rPr lang="pt-BR" b="1" i="1" dirty="0" smtClean="0">
                <a:solidFill>
                  <a:srgbClr val="00B0F0"/>
                </a:solidFill>
              </a:rPr>
              <a:t>econômico, a coesão social e </a:t>
            </a:r>
            <a:r>
              <a:rPr lang="pt-BR" b="1" i="1" dirty="0" smtClean="0">
                <a:solidFill>
                  <a:srgbClr val="00B0F0"/>
                </a:solidFill>
              </a:rPr>
              <a:t>a solidari -edade </a:t>
            </a:r>
            <a:r>
              <a:rPr lang="pt-BR" b="1" i="1" dirty="0" smtClean="0">
                <a:solidFill>
                  <a:srgbClr val="00B0F0"/>
                </a:solidFill>
              </a:rPr>
              <a:t>continuam a ser metas e obrigações indispensáveis que terão de </a:t>
            </a:r>
            <a:r>
              <a:rPr lang="pt-BR" b="1" i="1" dirty="0" smtClean="0">
                <a:solidFill>
                  <a:srgbClr val="00B0F0"/>
                </a:solidFill>
              </a:rPr>
              <a:t>ser perseguidas reforçadas </a:t>
            </a:r>
            <a:r>
              <a:rPr lang="pt-BR" b="1" i="1" dirty="0" smtClean="0">
                <a:solidFill>
                  <a:srgbClr val="00B0F0"/>
                </a:solidFill>
              </a:rPr>
              <a:t>por meio da educação e </a:t>
            </a:r>
            <a:r>
              <a:rPr lang="pt-BR" b="1" i="1" dirty="0" smtClean="0">
                <a:solidFill>
                  <a:srgbClr val="00B0F0"/>
                </a:solidFill>
              </a:rPr>
              <a:t>da aprendiza-  gem </a:t>
            </a:r>
            <a:r>
              <a:rPr lang="pt-BR" b="1" i="1" dirty="0" smtClean="0">
                <a:solidFill>
                  <a:srgbClr val="00B0F0"/>
                </a:solidFill>
              </a:rPr>
              <a:t>dos jovens  adultos</a:t>
            </a:r>
            <a:r>
              <a:rPr lang="pt-BR" b="1" i="1" dirty="0" smtClean="0">
                <a:solidFill>
                  <a:srgbClr val="00B0F0"/>
                </a:solidFill>
              </a:rPr>
              <a:t>.”</a:t>
            </a:r>
            <a:endParaRPr lang="pt-BR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pt-BR" b="1" dirty="0" smtClean="0">
                <a:solidFill>
                  <a:srgbClr val="D42CC0"/>
                </a:solidFill>
              </a:rPr>
              <a:t> </a:t>
            </a:r>
            <a:r>
              <a:rPr lang="pt-BR" b="1" dirty="0" smtClean="0">
                <a:solidFill>
                  <a:srgbClr val="D42CC0"/>
                </a:solidFill>
              </a:rPr>
              <a:t>                                                PROFESSORA VALDIRENE                                                 </a:t>
            </a:r>
            <a:endParaRPr lang="pt-BR" b="1" dirty="0">
              <a:solidFill>
                <a:srgbClr val="D42CC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>
              <a:solidFill>
                <a:srgbClr val="FFFF00"/>
              </a:solidFill>
            </a:endParaRPr>
          </a:p>
          <a:p>
            <a:r>
              <a:rPr lang="pt-BR" b="1" dirty="0" smtClean="0">
                <a:solidFill>
                  <a:srgbClr val="FFFF00"/>
                </a:solidFill>
              </a:rPr>
              <a:t>META 9 : </a:t>
            </a:r>
            <a:r>
              <a:rPr lang="pt-BR" b="1" dirty="0" smtClean="0">
                <a:solidFill>
                  <a:srgbClr val="002060"/>
                </a:solidFill>
              </a:rPr>
              <a:t>Elevar a taxa de alfabetização da população com 15 (quinze) anos ou mais para 93,5% (noventa e três inteiros e cinco décimos por cento) até 2015 e, até o final da vigência deste PNE, erradicar o analfabetismo absoluto e reduzir em 50% (cinquenta por cento) a taxa de analfabetismo funcional.</a:t>
            </a:r>
          </a:p>
          <a:p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  PLANO NACIONAL DE EDUCAÇÃO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1643050"/>
            <a:ext cx="8472518" cy="445295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A Lei nº 9394, de 1996, que “estabelece as Diretrizes e Bases da Educação Nacional”  determina, no artigo 37, que a educação de jovens e adultos será destinada àqueles que não tiveram acesso ou continuidade de estudos no ensino fundamental e médio, na idade própria e ainda, no seu artigo 38, afirma que esta modalidade de ensino deverá ser ofertada em forma de cursos e exames supletivos.</a:t>
            </a:r>
          </a:p>
          <a:p>
            <a:pPr>
              <a:buNone/>
            </a:pPr>
            <a:endParaRPr lang="pt-BR" sz="2800" dirty="0" smtClean="0"/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 PLANO ESTADUAL DE EDUCAÇÃO  - DIRETRIZES 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>
                <a:solidFill>
                  <a:srgbClr val="FF0000"/>
                </a:solidFill>
              </a:rPr>
              <a:t> (2.005)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143668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002060"/>
                </a:solidFill>
              </a:rPr>
              <a:t>A EJA, mantida no Estado do Paraná pelo Poder Público, tem como prioridade a oferta de cursos, oportunizando a escolarização de sua população.      Os cursos destinam-se, preferencialmente, àqueles que possuem idade acima de 18 anos para o Ensino Fundamental e acima de 21 anos para o Ensino Médio. 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 A Educação de Jovens e Adultos, financiada pelo Poder Público, como modalidade integrante da Educação Básica, requer uma responsabilidade partilhada entre o Estado, os Municípios e a sociedade civil organizada.</a:t>
            </a:r>
          </a:p>
          <a:p>
            <a:endParaRPr lang="pt-B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                      TAXA DE ANALFABETISMO</a:t>
            </a: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  IDADE              MUNICIPES          TAXA %     TOTAL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De 15 a 19                 24.681                    5,64         1.392          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De 20 a 24               22.726                     1,02         232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De 25 a 29               21.697                      1,29         280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De 30 a 34               21.425                      1,86         399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De 35 a 39               20.281                      2,77         562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De 40 a 49               35.770                      5,09        1.821                                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De 50 a mais          44.334                      15,44       6.845 </a:t>
            </a:r>
            <a:endParaRPr lang="pt-BR" b="1" dirty="0" smtClean="0"/>
          </a:p>
          <a:p>
            <a:pPr>
              <a:buNone/>
            </a:pPr>
            <a:r>
              <a:rPr lang="pt-BR" sz="2400" b="1" dirty="0" smtClean="0">
                <a:solidFill>
                  <a:srgbClr val="002060"/>
                </a:solidFill>
              </a:rPr>
              <a:t>   TOTAL DE ANALFABETOS                                     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</a:rPr>
              <a:t>11.531 </a:t>
            </a:r>
            <a:r>
              <a:rPr lang="pt-BR" sz="3600" b="1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                 </a:t>
            </a:r>
          </a:p>
          <a:p>
            <a:endParaRPr lang="pt-BR" b="1" dirty="0" smtClean="0"/>
          </a:p>
          <a:p>
            <a:endParaRPr lang="pt-BR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</a:rPr>
              <a:t>DADOS ESTATISTICOS DO MUNICÍPIO DE             FOZ  DO IGUAÇU    IBGE             2010  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1928802"/>
            <a:ext cx="8643998" cy="4167198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REDE MUNICIPAL DE ENSINO       </a:t>
            </a:r>
            <a:r>
              <a:rPr lang="pt-BR" sz="2000" b="1" dirty="0" smtClean="0">
                <a:solidFill>
                  <a:schemeClr val="bg1"/>
                </a:solidFill>
              </a:rPr>
              <a:t>FASE I      </a:t>
            </a:r>
            <a:r>
              <a:rPr lang="pt-BR" sz="2000" b="1" dirty="0" smtClean="0">
                <a:solidFill>
                  <a:srgbClr val="002060"/>
                </a:solidFill>
              </a:rPr>
              <a:t>                     </a:t>
            </a:r>
            <a:r>
              <a:rPr lang="pt-BR" b="1" dirty="0" smtClean="0">
                <a:solidFill>
                  <a:srgbClr val="002060"/>
                </a:solidFill>
              </a:rPr>
              <a:t>226 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 REDE MUNICIPAL DE ENSINO      </a:t>
            </a:r>
            <a:r>
              <a:rPr lang="pt-BR" sz="2000" b="1" dirty="0" smtClean="0">
                <a:solidFill>
                  <a:schemeClr val="bg1"/>
                </a:solidFill>
              </a:rPr>
              <a:t>PROJOVEM                 </a:t>
            </a:r>
            <a:r>
              <a:rPr lang="pt-BR" b="1" dirty="0" smtClean="0">
                <a:solidFill>
                  <a:srgbClr val="002060"/>
                </a:solidFill>
              </a:rPr>
              <a:t>350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REDE ESTADUAL DE ENSINO         </a:t>
            </a:r>
            <a:r>
              <a:rPr lang="pt-BR" sz="2000" b="1" dirty="0" smtClean="0">
                <a:solidFill>
                  <a:schemeClr val="bg1"/>
                </a:solidFill>
              </a:rPr>
              <a:t>FASE I                              </a:t>
            </a:r>
            <a:r>
              <a:rPr lang="pt-BR" b="1" dirty="0" smtClean="0">
                <a:solidFill>
                  <a:srgbClr val="002060"/>
                </a:solidFill>
              </a:rPr>
              <a:t>35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PARANÁ ALFABETIZADO                 </a:t>
            </a:r>
            <a:r>
              <a:rPr lang="pt-BR" sz="2100" b="1" dirty="0" smtClean="0">
                <a:solidFill>
                  <a:schemeClr val="bg1"/>
                </a:solidFill>
              </a:rPr>
              <a:t>FASE I                             </a:t>
            </a:r>
            <a:r>
              <a:rPr lang="pt-BR" sz="2400" b="1" dirty="0" smtClean="0">
                <a:solidFill>
                  <a:srgbClr val="002060"/>
                </a:solidFill>
              </a:rPr>
              <a:t>128</a:t>
            </a:r>
            <a:endParaRPr lang="pt-BR" sz="2100" b="1" dirty="0" smtClean="0">
              <a:solidFill>
                <a:srgbClr val="002060"/>
              </a:solidFill>
            </a:endParaRPr>
          </a:p>
          <a:p>
            <a:r>
              <a:rPr lang="pt-BR" b="1" dirty="0" smtClean="0">
                <a:solidFill>
                  <a:srgbClr val="002060"/>
                </a:solidFill>
              </a:rPr>
              <a:t>REDE ESTADUAL DE ENSINO         </a:t>
            </a:r>
            <a:r>
              <a:rPr lang="pt-BR" sz="2000" b="1" dirty="0" smtClean="0">
                <a:solidFill>
                  <a:schemeClr val="bg1"/>
                </a:solidFill>
              </a:rPr>
              <a:t>FASE II</a:t>
            </a:r>
            <a:r>
              <a:rPr lang="pt-BR" b="1" dirty="0" smtClean="0">
                <a:solidFill>
                  <a:srgbClr val="002060"/>
                </a:solidFill>
              </a:rPr>
              <a:t>                  1.751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REDE ESTADUAL DE ENSINO        </a:t>
            </a:r>
            <a:r>
              <a:rPr lang="pt-BR" sz="2000" b="1" dirty="0" smtClean="0">
                <a:solidFill>
                  <a:schemeClr val="bg1"/>
                </a:solidFill>
              </a:rPr>
              <a:t>ENSINO MÉDIO</a:t>
            </a:r>
            <a:r>
              <a:rPr lang="pt-BR" sz="2000" b="1" dirty="0" smtClean="0">
                <a:solidFill>
                  <a:srgbClr val="002060"/>
                </a:solidFill>
              </a:rPr>
              <a:t>      </a:t>
            </a:r>
            <a:r>
              <a:rPr lang="pt-BR" b="1" dirty="0" smtClean="0">
                <a:solidFill>
                  <a:srgbClr val="002060"/>
                </a:solidFill>
              </a:rPr>
              <a:t>1.545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REDE PARTICULAR DE ENSINO   </a:t>
            </a:r>
            <a:r>
              <a:rPr lang="pt-BR" sz="2000" b="1" dirty="0" smtClean="0">
                <a:solidFill>
                  <a:schemeClr val="bg1"/>
                </a:solidFill>
              </a:rPr>
              <a:t>ENSINO MÉDIO</a:t>
            </a:r>
            <a:r>
              <a:rPr lang="pt-BR" sz="2000" b="1" dirty="0" smtClean="0">
                <a:solidFill>
                  <a:srgbClr val="002060"/>
                </a:solidFill>
              </a:rPr>
              <a:t>          </a:t>
            </a:r>
            <a:r>
              <a:rPr lang="pt-BR" b="1" dirty="0" smtClean="0">
                <a:solidFill>
                  <a:srgbClr val="002060"/>
                </a:solidFill>
              </a:rPr>
              <a:t>128</a:t>
            </a:r>
          </a:p>
          <a:p>
            <a:pPr>
              <a:buNone/>
            </a:pPr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b="1" dirty="0" smtClean="0">
                <a:solidFill>
                  <a:srgbClr val="002060"/>
                </a:solidFill>
              </a:rPr>
              <a:t>TOTAL DE ALUNOS MATRICULADOS                      </a:t>
            </a:r>
            <a:r>
              <a:rPr lang="pt-BR" sz="3900" b="1" dirty="0" smtClean="0">
                <a:solidFill>
                  <a:srgbClr val="FF0000"/>
                </a:solidFill>
              </a:rPr>
              <a:t>4.163</a:t>
            </a:r>
          </a:p>
          <a:p>
            <a:pPr>
              <a:buNone/>
            </a:pPr>
            <a:r>
              <a:rPr lang="pt-BR" b="1" dirty="0" smtClean="0">
                <a:solidFill>
                  <a:srgbClr val="002060"/>
                </a:solidFill>
              </a:rPr>
              <a:t>                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78592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 ALUNOS MATRICULADOS  NA EDUCAÇÃO DE JOVENS E ADULTOS EM FOZ DO IGUAÇU    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4-grafic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08" y="3500438"/>
            <a:ext cx="5214974" cy="3000396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42844" y="1857364"/>
            <a:ext cx="8715468" cy="46434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rgbClr val="002060"/>
                </a:solidFill>
              </a:rPr>
              <a:t>  ANALFABETO  </a:t>
            </a:r>
            <a:r>
              <a:rPr lang="pt-BR" sz="4000" b="1" dirty="0" smtClean="0">
                <a:solidFill>
                  <a:schemeClr val="bg1"/>
                </a:solidFill>
              </a:rPr>
              <a:t>11.531 </a:t>
            </a:r>
            <a:r>
              <a:rPr lang="pt-BR" sz="3600" b="1" dirty="0" smtClean="0">
                <a:solidFill>
                  <a:schemeClr val="bg1"/>
                </a:solidFill>
              </a:rPr>
              <a:t>   </a:t>
            </a:r>
            <a:r>
              <a:rPr lang="pt-BR" sz="3600" b="1" dirty="0" smtClean="0">
                <a:solidFill>
                  <a:srgbClr val="002060"/>
                </a:solidFill>
              </a:rPr>
              <a:t>( 4,5 % DA POPULAÇÃO DE FOZ )</a:t>
            </a:r>
          </a:p>
          <a:p>
            <a:pPr>
              <a:buNone/>
            </a:pPr>
            <a:r>
              <a:rPr lang="pt-BR" sz="3600" b="1" dirty="0" smtClean="0">
                <a:solidFill>
                  <a:srgbClr val="002060"/>
                </a:solidFill>
              </a:rPr>
              <a:t>  META 9 (93.5 %)     </a:t>
            </a:r>
            <a:r>
              <a:rPr lang="pt-BR" sz="3600" b="1" dirty="0" smtClean="0">
                <a:solidFill>
                  <a:schemeClr val="bg1"/>
                </a:solidFill>
              </a:rPr>
              <a:t>750</a:t>
            </a:r>
          </a:p>
          <a:p>
            <a:pPr>
              <a:buNone/>
            </a:pPr>
            <a:r>
              <a:rPr lang="pt-BR" sz="3600" b="1" dirty="0" smtClean="0">
                <a:solidFill>
                  <a:srgbClr val="002060"/>
                </a:solidFill>
              </a:rPr>
              <a:t>  MATRICULADOS NA FASE I     </a:t>
            </a:r>
            <a:r>
              <a:rPr lang="pt-BR" sz="3600" b="1" dirty="0" smtClean="0">
                <a:solidFill>
                  <a:schemeClr val="bg1"/>
                </a:solidFill>
              </a:rPr>
              <a:t>389  (3,37 %)</a:t>
            </a:r>
          </a:p>
          <a:p>
            <a:pPr>
              <a:buNone/>
            </a:pPr>
            <a:r>
              <a:rPr lang="pt-BR" sz="3600" b="1" dirty="0" smtClean="0">
                <a:solidFill>
                  <a:srgbClr val="002060"/>
                </a:solidFill>
              </a:rPr>
              <a:t>  ANALFABETOS FORA DA ESCOLA   </a:t>
            </a:r>
            <a:r>
              <a:rPr lang="pt-BR" sz="5100" b="1" dirty="0" smtClean="0">
                <a:solidFill>
                  <a:srgbClr val="FF0000"/>
                </a:solidFill>
              </a:rPr>
              <a:t>11.142</a:t>
            </a:r>
          </a:p>
          <a:p>
            <a:pPr>
              <a:buNone/>
            </a:pPr>
            <a:endParaRPr lang="pt-BR" sz="41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sz="4100" b="1" dirty="0" smtClean="0">
                <a:solidFill>
                  <a:schemeClr val="bg1"/>
                </a:solidFill>
              </a:rPr>
              <a:t>                                                               93.5%</a:t>
            </a:r>
          </a:p>
          <a:p>
            <a:endParaRPr lang="pt-BR" sz="2800" b="1" dirty="0" smtClean="0">
              <a:solidFill>
                <a:srgbClr val="FF0000"/>
              </a:solidFill>
            </a:endParaRPr>
          </a:p>
          <a:p>
            <a:endParaRPr lang="pt-BR" sz="2800" b="1" dirty="0" smtClean="0">
              <a:solidFill>
                <a:srgbClr val="FF0000"/>
              </a:solidFill>
            </a:endParaRPr>
          </a:p>
          <a:p>
            <a:endParaRPr lang="pt-B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                  </a:t>
            </a:r>
            <a:r>
              <a:rPr lang="pt-BR" sz="4500" b="1" dirty="0" smtClean="0">
                <a:solidFill>
                  <a:schemeClr val="bg1"/>
                </a:solidFill>
              </a:rPr>
              <a:t>         3,37%              </a:t>
            </a:r>
            <a:r>
              <a:rPr lang="pt-BR" sz="2800" b="1" dirty="0" smtClean="0">
                <a:solidFill>
                  <a:srgbClr val="FF0000"/>
                </a:solidFill>
              </a:rPr>
              <a:t>                      </a:t>
            </a:r>
          </a:p>
          <a:p>
            <a:pPr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                     CONFRONTANDO </a:t>
            </a:r>
            <a:br>
              <a:rPr lang="pt-BR" sz="3600" b="1" dirty="0" smtClean="0">
                <a:solidFill>
                  <a:srgbClr val="FF0000"/>
                </a:solidFill>
              </a:rPr>
            </a:br>
            <a:r>
              <a:rPr lang="pt-BR" sz="3600" b="1" dirty="0" smtClean="0">
                <a:solidFill>
                  <a:srgbClr val="FF0000"/>
                </a:solidFill>
              </a:rPr>
              <a:t>                META 9 (2.015) E  EJA FOZ 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2432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O PME NÃO CONTEMPLA A EJA  APESAR DA MODALIDADE EJA FASE I SER DA COMPETÊNCIA  DO MUNICÍPIO . </a:t>
            </a: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b="1" dirty="0" smtClean="0">
                <a:solidFill>
                  <a:srgbClr val="002060"/>
                </a:solidFill>
              </a:rPr>
              <a:t>                  </a:t>
            </a:r>
            <a:endParaRPr lang="pt-BR" sz="2000" b="1" i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177640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    PLANO MUNICIPAL DE EDUCAÇÃO                                      FOZ DO IGUAÇU </a:t>
            </a:r>
            <a:br>
              <a:rPr lang="pt-BR" sz="3600" b="1" dirty="0" smtClean="0">
                <a:solidFill>
                  <a:srgbClr val="FF0000"/>
                </a:solidFill>
              </a:rPr>
            </a:br>
            <a:r>
              <a:rPr lang="pt-BR" sz="3600" b="1" dirty="0" smtClean="0">
                <a:solidFill>
                  <a:srgbClr val="FF0000"/>
                </a:solidFill>
              </a:rPr>
              <a:t>(2.012)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1646</TotalTime>
  <Words>1489</Words>
  <Application>Microsoft Office PowerPoint</Application>
  <PresentationFormat>Apresentação na tela (4:3)</PresentationFormat>
  <Paragraphs>111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Papel</vt:lpstr>
      <vt:lpstr>DIAGNÓTICO DA EDUCAÇÃO DE JOVENS E ADULTOS DO MUNICIPIO DE FOZ DO IGUAÇU </vt:lpstr>
      <vt:lpstr>            EJA : FUNÇÃO SOCIAL</vt:lpstr>
      <vt:lpstr>  PLANO NACIONAL DE EDUCAÇÃO</vt:lpstr>
      <vt:lpstr> PLANO ESTADUAL DE EDUCAÇÃO  - DIRETRIZES   (2.005)</vt:lpstr>
      <vt:lpstr>Slide 5</vt:lpstr>
      <vt:lpstr> DADOS ESTATISTICOS DO MUNICÍPIO DE             FOZ  DO IGUAÇU    IBGE             2010  </vt:lpstr>
      <vt:lpstr> ALUNOS MATRICULADOS  NA EDUCAÇÃO DE JOVENS E ADULTOS EM FOZ DO IGUAÇU    </vt:lpstr>
      <vt:lpstr>                     CONFRONTANDO                  META 9 (2.015) E  EJA FOZ </vt:lpstr>
      <vt:lpstr>    PLANO MUNICIPAL DE EDUCAÇÃO                                      FOZ DO IGUAÇU  (2.012)</vt:lpstr>
      <vt:lpstr>       EVASÃO NA EDUCAÇÃO DE JOVENS             E ADULTOS FASE I E PARANÁ                        ALFABETIZADO </vt:lpstr>
      <vt:lpstr>  DADOS ESTATÍSTICOS </vt:lpstr>
      <vt:lpstr>     OS PRINCIPAIS MOTIVADORES DA                       EVASÃO DA EJA               </vt:lpstr>
      <vt:lpstr>Slide 13</vt:lpstr>
      <vt:lpstr>APROFUNDANDO NA PESQUISA </vt:lpstr>
      <vt:lpstr>Slide 15</vt:lpstr>
      <vt:lpstr>                      DIRETRIZES </vt:lpstr>
      <vt:lpstr>                    META  9   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DIAGNÓTICO</dc:title>
  <dc:creator>Alexei</dc:creator>
  <cp:lastModifiedBy>Alexei</cp:lastModifiedBy>
  <cp:revision>160</cp:revision>
  <dcterms:created xsi:type="dcterms:W3CDTF">2014-10-12T13:45:33Z</dcterms:created>
  <dcterms:modified xsi:type="dcterms:W3CDTF">2014-12-01T04:42:03Z</dcterms:modified>
</cp:coreProperties>
</file>