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73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Matrículas no Ensino Médio 2.522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Matriculados 2.522</c:v>
                </c:pt>
                <c:pt idx="1">
                  <c:v>Cursos Subsequentes 1.829</c:v>
                </c:pt>
                <c:pt idx="2">
                  <c:v>Técnico integrado 258</c:v>
                </c:pt>
                <c:pt idx="3">
                  <c:v>Formação de docentes 476</c:v>
                </c:pt>
                <c:pt idx="4">
                  <c:v>Meta</c:v>
                </c:pt>
              </c:strCache>
            </c:strRef>
          </c:cat>
          <c:val>
            <c:numRef>
              <c:f>Plan1!$B$2:$B$6</c:f>
              <c:numCache>
                <c:formatCode>#,##0</c:formatCode>
                <c:ptCount val="5"/>
                <c:pt idx="0">
                  <c:v>2522</c:v>
                </c:pt>
                <c:pt idx="1">
                  <c:v>1829</c:v>
                </c:pt>
                <c:pt idx="2" formatCode="General">
                  <c:v>258</c:v>
                </c:pt>
                <c:pt idx="3" formatCode="General">
                  <c:v>901</c:v>
                </c:pt>
                <c:pt idx="4" formatCode="General">
                  <c:v>2450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Matrículas no Ensino Médio 16. 733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Matriculados 2.522</c:v>
                </c:pt>
                <c:pt idx="1">
                  <c:v>Cursos Subsequentes 1.829</c:v>
                </c:pt>
                <c:pt idx="2">
                  <c:v>Técnico integrado 258</c:v>
                </c:pt>
                <c:pt idx="3">
                  <c:v>Formação de docentes 476</c:v>
                </c:pt>
                <c:pt idx="4">
                  <c:v>Meta</c:v>
                </c:pt>
              </c:strCache>
            </c:strRef>
          </c:cat>
          <c:val>
            <c:numRef>
              <c:f>Plan1!$C$2:$C$6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Matrículas no Ensino Médio 2.5222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Matriculados 2.522</c:v>
                </c:pt>
                <c:pt idx="1">
                  <c:v>Cursos Subsequentes 1.829</c:v>
                </c:pt>
                <c:pt idx="2">
                  <c:v>Técnico integrado 258</c:v>
                </c:pt>
                <c:pt idx="3">
                  <c:v>Formação de docentes 476</c:v>
                </c:pt>
                <c:pt idx="4">
                  <c:v>Meta</c:v>
                </c:pt>
              </c:strCache>
            </c:strRef>
          </c:cat>
          <c:val>
            <c:numRef>
              <c:f>Plan1!$D$2:$D$6</c:f>
              <c:numCache>
                <c:formatCode>General</c:formatCode>
                <c:ptCount val="5"/>
                <c:pt idx="4">
                  <c:v>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634628334455648"/>
          <c:y val="0.23199433404157813"/>
          <c:w val="0.33365371665544347"/>
          <c:h val="0.72132858392700916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BFEF36-9994-427D-B0A5-9B6BD26066B9}" type="datetimeFigureOut">
              <a:rPr lang="pt-BR" smtClean="0"/>
              <a:pPr/>
              <a:t>26/11/2014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3A957C-F3D5-4ADC-92C6-308D3E981B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  </a:t>
            </a:r>
            <a:r>
              <a:rPr lang="pt-B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Plano Municipal de Educação</a:t>
            </a:r>
            <a:endParaRPr lang="pt-B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1844824"/>
            <a:ext cx="7406640" cy="17526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pt-BR" sz="2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Decênio 2015-2025</a:t>
            </a:r>
            <a:endParaRPr lang="pt-B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5362" name="Picture 2" descr="http://static.freepik.com/fotos-gratis/desenhar--material-de-escritorio--desenhos--lapis_33147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3766" y="3501008"/>
            <a:ext cx="5962650" cy="2819797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53004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Diagnóstico Alcançado: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84784"/>
            <a:ext cx="7498080" cy="4800600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Atualmente encontram-se matriculados no município de Foz do Iguaçu </a:t>
            </a:r>
            <a:r>
              <a:rPr lang="pt-BR" dirty="0" smtClean="0"/>
              <a:t>5.378 </a:t>
            </a:r>
            <a:r>
              <a:rPr lang="pt-BR" dirty="0" smtClean="0"/>
              <a:t>alunos sendo que destes apenas </a:t>
            </a:r>
            <a:r>
              <a:rPr lang="pt-BR" dirty="0" smtClean="0"/>
              <a:t>258 </a:t>
            </a:r>
            <a:r>
              <a:rPr lang="pt-BR" dirty="0" smtClean="0"/>
              <a:t>em cursos técnicos de forma integrada, segundo dados fornecidos pela SEED.  </a:t>
            </a:r>
          </a:p>
          <a:p>
            <a:pPr algn="just"/>
            <a:r>
              <a:rPr lang="pt-BR" dirty="0" smtClean="0"/>
              <a:t>O município de Foz do Iguaçu conta com </a:t>
            </a:r>
            <a:r>
              <a:rPr lang="pt-BR" dirty="0" smtClean="0"/>
              <a:t> </a:t>
            </a:r>
            <a:r>
              <a:rPr lang="pt-BR" dirty="0" smtClean="0"/>
              <a:t>alunos matriculados em cursos </a:t>
            </a:r>
            <a:r>
              <a:rPr lang="pt-BR" dirty="0" smtClean="0"/>
              <a:t>profissionalizantes. Sendo 1829 </a:t>
            </a:r>
            <a:r>
              <a:rPr lang="pt-BR" dirty="0" smtClean="0"/>
              <a:t>são cursos técnicos </a:t>
            </a:r>
            <a:r>
              <a:rPr lang="pt-BR" dirty="0" smtClean="0"/>
              <a:t>subsequentes, 476  </a:t>
            </a:r>
            <a:r>
              <a:rPr lang="pt-BR" dirty="0" smtClean="0"/>
              <a:t>formação de docentes </a:t>
            </a:r>
            <a:r>
              <a:rPr lang="pt-BR" dirty="0" smtClean="0"/>
              <a:t>sendo a </a:t>
            </a:r>
            <a:r>
              <a:rPr lang="pt-BR" dirty="0" smtClean="0"/>
              <a:t>mesma fonte de pesquisa. 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2492896"/>
            <a:ext cx="7602048" cy="375550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pt-B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pt-B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pt-BR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Meta 11</a:t>
            </a:r>
            <a:endParaRPr lang="pt-BR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http://1.bp.blogspot.com/-7eql_JbrsBQ/Ts_-OlAhEuI/AAAAAAAAA9M/Kmc44sgdy2M/s1600/desenho-de-lapis-escol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908720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ctr"/>
            <a:r>
              <a:rPr lang="pt-BR" dirty="0" smtClean="0"/>
              <a:t>Triplicar as matrículas da educação profissional técnica de nível médio assegurando a qualidade da oferta e pelo menos 50% (cinquenta por cento) da expansão no segmento público.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 PRETENDIDO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Para obtenção dos dados foi encaminhado questionário,  ao Núcleo Regional de Educação, com os seguintes questionamentos:</a:t>
            </a:r>
          </a:p>
          <a:p>
            <a:pPr>
              <a:buNone/>
            </a:pPr>
            <a:r>
              <a:rPr lang="pt-BR" dirty="0" smtClean="0"/>
              <a:t>- Quantos alunos encontram-se atualmente matriculados no ensino médio?</a:t>
            </a:r>
          </a:p>
          <a:p>
            <a:pPr>
              <a:buNone/>
            </a:pPr>
            <a:r>
              <a:rPr lang="pt-BR" dirty="0" smtClean="0"/>
              <a:t>- Quantos frequentam a educação profissional técnica e em quais cursos?</a:t>
            </a:r>
          </a:p>
          <a:p>
            <a:pPr>
              <a:buFontTx/>
              <a:buChar char="-"/>
            </a:pPr>
            <a:r>
              <a:rPr lang="pt-BR" dirty="0" smtClean="0"/>
              <a:t>Quanto porcento  isso representa?</a:t>
            </a:r>
          </a:p>
          <a:p>
            <a:pPr>
              <a:buFontTx/>
              <a:buChar char="-"/>
            </a:pPr>
            <a:r>
              <a:rPr lang="pt-BR" dirty="0" smtClean="0"/>
              <a:t>Em quanto o município colabora com o transporte?</a:t>
            </a:r>
          </a:p>
          <a:p>
            <a:pPr>
              <a:buFontTx/>
              <a:buChar char="-"/>
            </a:pPr>
            <a:r>
              <a:rPr lang="pt-BR" dirty="0" smtClean="0"/>
              <a:t>Se há outra contrapartida do município?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pPr algn="just"/>
            <a:r>
              <a:rPr lang="pt-BR" dirty="0" smtClean="0"/>
              <a:t>Quantos alunos do ensino médio são atendidos pelo transporte municipal e em quais horários?</a:t>
            </a:r>
          </a:p>
          <a:p>
            <a:pPr algn="just"/>
            <a:r>
              <a:rPr lang="pt-BR" dirty="0" smtClean="0"/>
              <a:t>Quantos alunos das escolas municipais são atendidos pelo transporte municipal? Quais horários?</a:t>
            </a:r>
          </a:p>
          <a:p>
            <a:pPr algn="just"/>
            <a:r>
              <a:rPr lang="pt-BR" dirty="0" smtClean="0"/>
              <a:t>Qual o número de frota municipal destinada ao ensino médio ou profissionalizante?</a:t>
            </a:r>
          </a:p>
          <a:p>
            <a:pPr algn="just"/>
            <a:r>
              <a:rPr lang="pt-BR" dirty="0" smtClean="0"/>
              <a:t>Há previsão de aumento de frota?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56872" cy="5620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DIAGNÓSTICO ALCANÇADO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06456" y="908720"/>
            <a:ext cx="6881968" cy="5339680"/>
          </a:xfrm>
        </p:spPr>
        <p:txBody>
          <a:bodyPr/>
          <a:lstStyle/>
          <a:p>
            <a:pPr algn="just"/>
            <a:r>
              <a:rPr lang="pt-BR" dirty="0" smtClean="0"/>
              <a:t>Dos </a:t>
            </a:r>
            <a:r>
              <a:rPr lang="pt-BR" dirty="0" smtClean="0"/>
              <a:t>2.731 </a:t>
            </a:r>
            <a:r>
              <a:rPr lang="pt-BR" dirty="0" smtClean="0"/>
              <a:t>matriculados em cursos profissionalizantes em qualquer um dos seguimentos: Integrado ou Formação de Docentes, apenas 1.245 são alunos da Rede Pública.   </a:t>
            </a:r>
          </a:p>
          <a:p>
            <a:pPr algn="just"/>
            <a:r>
              <a:rPr lang="pt-BR" dirty="0" smtClean="0"/>
              <a:t>Foz do Iguaçu para alcançar a meta necessitaria aumentar o número de ofertas de cursos profissionalizantes para 8.193 vagas sendo que 4.097 seriam na Rede Pública. </a:t>
            </a:r>
          </a:p>
          <a:p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237626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pt-BR" sz="6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B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Meta 08.</a:t>
            </a:r>
          </a:p>
          <a:p>
            <a:pPr algn="ctr">
              <a:buNone/>
            </a:pPr>
            <a:endParaRPr lang="pt-BR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38" name="Picture 2" descr="http://1.bp.blogspot.com/-7eql_JbrsBQ/Ts_-OlAhEuI/AAAAAAAAA9M/Kmc44sgdy2M/s1600/desenho-de-lapis-escol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60648"/>
            <a:ext cx="2664296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Elevar a escolaridade média da população de 18 (dezoito) a 29 (vinte e nove) anos, de modo a alcançar, no mínimo 12 (doze) anos de estudo nos último ano de vigência deste Plano, para as populações do campo, da região de menor escolaridade no País e dos 25% mais pobres, e igualar a escolaridade média entre negros e não negros declarados à Fundação Instituto Brasileiro de Geografia e Estatística IBGE.    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85010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   D</a:t>
            </a:r>
            <a:r>
              <a:rPr lang="pt-BR" sz="4000" dirty="0" smtClean="0"/>
              <a:t>IAGNÓSTICO PRETENDIDO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1628800"/>
            <a:ext cx="7530040" cy="4619600"/>
          </a:xfrm>
        </p:spPr>
        <p:txBody>
          <a:bodyPr/>
          <a:lstStyle/>
          <a:p>
            <a:pPr algn="just"/>
            <a:r>
              <a:rPr lang="pt-BR" dirty="0" smtClean="0"/>
              <a:t>Nível de escolaridade da população em anos estudados em Foz do Iguaçu.</a:t>
            </a:r>
          </a:p>
          <a:p>
            <a:pPr algn="just"/>
            <a:r>
              <a:rPr lang="pt-BR" dirty="0" smtClean="0"/>
              <a:t>Porcentagem da população dentro da faixa etária definida pela meta. 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7"/>
            <a:ext cx="7530040" cy="70609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Diagnóstico Alcançado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836712"/>
            <a:ext cx="7498080" cy="6491808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Os dados contidos no IPARDES,  no Atlas de Desenvolvimento Humano do Brasil 2013, e nas Fontes do IBGE  não se subdividem no sentido de responder os questionamentos, informando apenas o total do percentual da população de 18 a 20 anos com ensino médio completo que totalizou no ano de 2010 45,71%(Fonte </a:t>
            </a:r>
            <a:r>
              <a:rPr lang="pt-BR" sz="2400" dirty="0" err="1" smtClean="0"/>
              <a:t>Pnud</a:t>
            </a:r>
            <a:r>
              <a:rPr lang="pt-BR" sz="2400" dirty="0" smtClean="0"/>
              <a:t>,IPEA e FJP).</a:t>
            </a:r>
          </a:p>
          <a:p>
            <a:pPr algn="just"/>
            <a:r>
              <a:rPr lang="pt-BR" sz="2400" dirty="0" smtClean="0"/>
              <a:t>Entre a faixa compreendida dos 21 aos 29 anos os dados não abrangem no sentido de coleta de dados.</a:t>
            </a:r>
          </a:p>
          <a:p>
            <a:pPr algn="just"/>
            <a:r>
              <a:rPr lang="pt-BR" sz="2400" dirty="0" smtClean="0"/>
              <a:t>O estado do Paraná encontra-se com a média mais alto do que a média nacional em nível de escolaridade todavia a média do município de Foz do Iguaçu é mais baixa do que do estado do Paraná.(Fonte </a:t>
            </a:r>
            <a:r>
              <a:rPr lang="pt-BR" sz="2400" dirty="0" err="1" smtClean="0"/>
              <a:t>Pnud</a:t>
            </a:r>
            <a:r>
              <a:rPr lang="pt-BR" sz="2400" dirty="0" smtClean="0"/>
              <a:t>,IPEA e FJP).</a:t>
            </a:r>
          </a:p>
          <a:p>
            <a:pPr algn="just">
              <a:buNone/>
            </a:pPr>
            <a:endParaRPr lang="pt-BR" sz="2000" dirty="0" smtClean="0"/>
          </a:p>
          <a:p>
            <a:pPr algn="ctr"/>
            <a:endParaRPr lang="pt-BR" sz="2000" dirty="0" smtClean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1656184"/>
          </a:xfrm>
        </p:spPr>
        <p:txBody>
          <a:bodyPr>
            <a:normAutofit fontScale="5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pt-BR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pt-BR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pt-BR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8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Meta 10</a:t>
            </a:r>
            <a:endParaRPr lang="pt-BR" sz="8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42" name="Picture 2" descr="http://1.bp.blogspot.com/-7eql_JbrsBQ/Ts_-OlAhEuI/AAAAAAAAA9M/Kmc44sgdy2M/s1600/desenho-de-lapis-escol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224" y="476672"/>
            <a:ext cx="2397224" cy="239722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Oferecer, no mínimo, 25%(vinte e cinco por cento) das matrículas de educação de jovens e adultos, nos ensinos fundamental e médio, na forma integrada à educação profissional.  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84864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Meta a ser atingida – 1.446 alunos.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Diagnóstico Pretendido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Em forma de levantamento de dados:</a:t>
            </a:r>
          </a:p>
          <a:p>
            <a:pPr algn="just"/>
            <a:r>
              <a:rPr lang="pt-BR" dirty="0" smtClean="0"/>
              <a:t>Quantos alunos matriculados na EJA e Projovem frequentam o ensino profissionalizante</a:t>
            </a:r>
            <a:r>
              <a:rPr lang="pt-BR" smtClean="0"/>
              <a:t>? </a:t>
            </a:r>
            <a:endParaRPr lang="pt-BR" dirty="0" smtClean="0"/>
          </a:p>
          <a:p>
            <a:pPr algn="just"/>
            <a:r>
              <a:rPr lang="pt-BR" dirty="0" smtClean="0"/>
              <a:t>Quantos alunos da CEEBJA frequentam o ensino profissionalizante de forma integrada? </a:t>
            </a:r>
          </a:p>
          <a:p>
            <a:pPr algn="just"/>
            <a:r>
              <a:rPr lang="pt-BR" dirty="0" smtClean="0"/>
              <a:t>Quantos alunos ensino médio frequentam curso profissionalizante? </a:t>
            </a:r>
            <a:endParaRPr lang="pt-B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2770</TotalTime>
  <Words>601</Words>
  <Application>Microsoft Office PowerPoint</Application>
  <PresentationFormat>Apresentação na tela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Solstício</vt:lpstr>
      <vt:lpstr>  Plano Municipal de Educação</vt:lpstr>
      <vt:lpstr>Slide 2</vt:lpstr>
      <vt:lpstr>Slide 3</vt:lpstr>
      <vt:lpstr>   DIAGNÓSTICO PRETENDIDO</vt:lpstr>
      <vt:lpstr>Diagnóstico Alcançado</vt:lpstr>
      <vt:lpstr>Slide 6</vt:lpstr>
      <vt:lpstr>Slide 7</vt:lpstr>
      <vt:lpstr>Meta a ser atingida – 1.446 alunos.</vt:lpstr>
      <vt:lpstr>Diagnóstico Pretendido</vt:lpstr>
      <vt:lpstr>Diagnóstico Alcançado: </vt:lpstr>
      <vt:lpstr>Slide 11</vt:lpstr>
      <vt:lpstr>Slide 12</vt:lpstr>
      <vt:lpstr>DIAGNÓSTICO PRETENDIDO</vt:lpstr>
      <vt:lpstr>Slide 14</vt:lpstr>
      <vt:lpstr>DIAGNÓSTICO ALCANÇADO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Municipal de Educação</dc:title>
  <dc:creator>Admin</dc:creator>
  <cp:lastModifiedBy>Paulo</cp:lastModifiedBy>
  <cp:revision>144</cp:revision>
  <dcterms:created xsi:type="dcterms:W3CDTF">2014-10-28T21:55:53Z</dcterms:created>
  <dcterms:modified xsi:type="dcterms:W3CDTF">2014-11-26T17:29:13Z</dcterms:modified>
</cp:coreProperties>
</file>