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3" r:id="rId10"/>
    <p:sldId id="262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CACD02-6487-40D9-B847-CC3CAD27B2F3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B08259-312B-4230-8917-6DE3826AD638}" type="datetimeFigureOut">
              <a:rPr lang="pt-BR" smtClean="0"/>
              <a:t>27/09/2016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t.slideshare.net/Oberlania/educaa-fsica" TargetMode="External"/><Relationship Id="rId2" Type="http://schemas.openxmlformats.org/officeDocument/2006/relationships/hyperlink" Target="http://jpblogart.blogspot.com.br/2012/09/mochilas-escolar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1.bp.blogspot.com/-eSA0tgog4gg/UEThZAWYdhI/AAAAAAAAFsU/BZUp38WoMK8/s1600/2A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3.bp.blogspot.com/-6STznMadzaA/UEThZ0r1UpI/AAAAAAAAFsY/t9GagMJ4jJg/s1600/2B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2873" y="692696"/>
            <a:ext cx="7772400" cy="1008112"/>
          </a:xfrm>
        </p:spPr>
        <p:txBody>
          <a:bodyPr>
            <a:normAutofit/>
          </a:bodyPr>
          <a:lstStyle/>
          <a:p>
            <a:r>
              <a:rPr lang="pt-BR" sz="5000" i="1" dirty="0" smtClean="0">
                <a:solidFill>
                  <a:srgbClr val="FF0000"/>
                </a:solidFill>
                <a:latin typeface="Arial Rounded MT Bold" pitchFamily="34" charset="0"/>
              </a:rPr>
              <a:t>MOCHILAS ESCOLARES</a:t>
            </a:r>
            <a:endParaRPr lang="pt-BR" sz="5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8"/>
            <a:ext cx="3283828" cy="32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065342" y="5224266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rPr>
              <a:t>COMO PRESERVAR SUA COLUNA E TER BOA POSTURA!</a:t>
            </a:r>
            <a:endParaRPr lang="pt-B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hlinkClick r:id="rId2"/>
              </a:rPr>
              <a:t>http://jpblogart.blogspot.com.br/2012/09/mochilas-escolares.html</a:t>
            </a:r>
            <a:endParaRPr lang="pt-BR" sz="2800" dirty="0" smtClean="0"/>
          </a:p>
          <a:p>
            <a:r>
              <a:rPr lang="pt-BR" sz="2800" dirty="0" smtClean="0">
                <a:hlinkClick r:id="rId3"/>
              </a:rPr>
              <a:t>http://pt.slideshare.net/Oberlania/educaa-fsica</a:t>
            </a:r>
            <a:endParaRPr lang="pt-BR" sz="28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</a:rPr>
              <a:t>Material elaborado: Rosane B. Alves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</a:rPr>
              <a:t>Coordenadora área Ed. Física – SMED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</a:rPr>
              <a:t>Setembro/2016</a:t>
            </a:r>
            <a:endParaRPr lang="pt-BR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0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Mochilas Escolares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382676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 smtClean="0"/>
              <a:t>	O </a:t>
            </a:r>
            <a:r>
              <a:rPr lang="pt-BR" sz="2800" dirty="0"/>
              <a:t>excesso de peso nas mochilas escolares é algo que deverá merecer a atenção dos pais pois este facto, associado a uma má postura corporal, pode conduzir a problemas graves de saúde.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1916832"/>
            <a:ext cx="396044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60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2160" y="836712"/>
            <a:ext cx="2376264" cy="4954562"/>
          </a:xfrm>
        </p:spPr>
        <p:txBody>
          <a:bodyPr>
            <a:normAutofit/>
          </a:bodyPr>
          <a:lstStyle/>
          <a:p>
            <a:r>
              <a:rPr lang="pt-BR" sz="3500" dirty="0"/>
              <a:t>Na hora de escolher a mochila deve ter presente os seguintes </a:t>
            </a:r>
            <a:r>
              <a:rPr lang="pt-BR" sz="3500" dirty="0" smtClean="0"/>
              <a:t>aspectos</a:t>
            </a:r>
            <a:r>
              <a:rPr lang="pt-BR" sz="3500" dirty="0"/>
              <a:t>.</a:t>
            </a:r>
          </a:p>
        </p:txBody>
      </p:sp>
      <p:pic>
        <p:nvPicPr>
          <p:cNvPr id="4" name="Espaço Reservado para Conteúdo 3" descr="http://1.bp.blogspot.com/-eSA0tgog4gg/UEThZAWYdhI/AAAAAAAAFsU/BZUp38WoMK8/s640/2A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" y="0"/>
            <a:ext cx="600538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3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548680"/>
            <a:ext cx="2574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E lembre-se que a mochila não deve exceder o peso máximo recomendado que é de até 10 % do peso corporal da criança!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3" name="Imagem 2" descr="http://3.bp.blogspot.com/-6STznMadzaA/UEThZ0r1UpI/AAAAAAAAFsY/t9GagMJ4jJg/s400/2B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6632"/>
            <a:ext cx="5616624" cy="674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572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DICAS IMPORTANTES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pt-BR" sz="2800" dirty="0" smtClean="0"/>
              <a:t>Verifique </a:t>
            </a:r>
            <a:r>
              <a:rPr lang="pt-BR" sz="2800" dirty="0"/>
              <a:t>frequentemente se os materiais que a criança leva são realmente essenciais para as aulas</a:t>
            </a:r>
            <a:r>
              <a:rPr lang="pt-BR" sz="2800" dirty="0" smtClean="0"/>
              <a:t>;</a:t>
            </a:r>
            <a:endParaRPr lang="pt-B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17289"/>
            <a:ext cx="2030760" cy="224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395536" y="2612811"/>
            <a:ext cx="55446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Observe a postura do seu filho. Se ela alterar a postura normal "ereta" para transportar a mochila, significa que a mesma está muito pesada;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9552" y="4653136"/>
            <a:ext cx="72709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Esteja atento a queixas frequentes de dores de cabeça, nos ombros e nas costas do seu filho. Tal fato pode estar associado a um uso incorreto da sua mochila. 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915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425" y="188641"/>
            <a:ext cx="4365788" cy="1080119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O que as mochilas pesadas fazem com o corpo das crianças</a:t>
            </a:r>
            <a:endParaRPr lang="pt-BR" sz="2400" b="1" dirty="0">
              <a:solidFill>
                <a:srgbClr val="FF0000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066800"/>
            <a:ext cx="2160240" cy="50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8640"/>
            <a:ext cx="33051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3943350"/>
            <a:ext cx="2592288" cy="1100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869160"/>
            <a:ext cx="1894139" cy="1012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838" y="3348037"/>
            <a:ext cx="1476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426" y="2166937"/>
            <a:ext cx="24384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00887"/>
            <a:ext cx="1895475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90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8092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300" b="1" i="0" dirty="0" smtClean="0">
                <a:solidFill>
                  <a:srgbClr val="333333"/>
                </a:solidFill>
                <a:effectLst/>
                <a:latin typeface="Arial"/>
              </a:rPr>
              <a:t>Entre as possíveis consequências do uso incorreto </a:t>
            </a:r>
          </a:p>
          <a:p>
            <a:pPr algn="just">
              <a:spcAft>
                <a:spcPts val="600"/>
              </a:spcAft>
            </a:pPr>
            <a:r>
              <a:rPr lang="pt-BR" sz="2300" b="1" i="0" dirty="0" smtClean="0">
                <a:solidFill>
                  <a:srgbClr val="333333"/>
                </a:solidFill>
                <a:effectLst/>
                <a:latin typeface="Arial"/>
              </a:rPr>
              <a:t>das mochilas estão:</a:t>
            </a:r>
          </a:p>
          <a:p>
            <a:pPr>
              <a:buFont typeface="Arial"/>
              <a:buChar char="•"/>
            </a:pP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 Dor cervical, dorsal, lombar e, ombros</a:t>
            </a:r>
          </a:p>
          <a:p>
            <a:pPr>
              <a:buFont typeface="Arial"/>
              <a:buChar char="•"/>
            </a:pP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Alterações posturais – Escoliose, </a:t>
            </a:r>
            <a:r>
              <a:rPr lang="pt-BR" sz="2300" b="0" i="0" dirty="0" err="1" smtClean="0">
                <a:solidFill>
                  <a:srgbClr val="333333"/>
                </a:solidFill>
                <a:effectLst/>
                <a:latin typeface="Arial"/>
              </a:rPr>
              <a:t>Hiperlordose</a:t>
            </a: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, </a:t>
            </a:r>
            <a:r>
              <a:rPr lang="pt-BR" sz="2300" b="0" i="0" dirty="0" err="1" smtClean="0">
                <a:solidFill>
                  <a:srgbClr val="333333"/>
                </a:solidFill>
                <a:effectLst/>
                <a:latin typeface="Arial"/>
              </a:rPr>
              <a:t>Anteriorização</a:t>
            </a: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 da cabeça e ombros</a:t>
            </a:r>
          </a:p>
          <a:p>
            <a:pPr>
              <a:buFont typeface="Arial"/>
              <a:buChar char="•"/>
            </a:pP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Fadiga e estiramento muscular</a:t>
            </a:r>
          </a:p>
          <a:p>
            <a:pPr>
              <a:buFont typeface="Arial"/>
              <a:buChar char="•"/>
            </a:pP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Aumento do risco de lesões e de quedas</a:t>
            </a:r>
          </a:p>
          <a:p>
            <a:pPr>
              <a:buFont typeface="Arial"/>
              <a:buChar char="•"/>
            </a:pPr>
            <a:r>
              <a:rPr lang="pt-BR" sz="2300" b="0" i="0" dirty="0" smtClean="0">
                <a:solidFill>
                  <a:srgbClr val="333333"/>
                </a:solidFill>
                <a:effectLst/>
                <a:latin typeface="Arial"/>
              </a:rPr>
              <a:t>Formigueiro e adormecimento dos braços</a:t>
            </a:r>
            <a:r>
              <a:rPr lang="pt-BR" sz="2300" dirty="0" smtClean="0"/>
              <a:t>.</a:t>
            </a:r>
            <a:endParaRPr lang="pt-BR" sz="2300" b="0" i="0" dirty="0" smtClean="0">
              <a:solidFill>
                <a:srgbClr val="333333"/>
              </a:solidFill>
              <a:effectLst/>
              <a:latin typeface="Arial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66" y="3549501"/>
            <a:ext cx="7550752" cy="302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27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11960" y="908720"/>
            <a:ext cx="4194117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pt-BR" sz="2400" b="1" dirty="0" smtClean="0">
                <a:solidFill>
                  <a:srgbClr val="FF0000"/>
                </a:solidFill>
                <a:latin typeface="Arial"/>
              </a:rPr>
              <a:t>Sinais de alarme:</a:t>
            </a:r>
            <a:endParaRPr lang="pt-BR" sz="2400" dirty="0" smtClean="0">
              <a:solidFill>
                <a:srgbClr val="FF0000"/>
              </a:solidFill>
              <a:latin typeface="Arial"/>
            </a:endParaRPr>
          </a:p>
          <a:p>
            <a:pPr lvl="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333333"/>
                </a:solidFill>
                <a:latin typeface="Arial"/>
              </a:rPr>
              <a:t>Dor referida ao colocar a mochila às costas;</a:t>
            </a:r>
          </a:p>
          <a:p>
            <a:pPr lvl="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333333"/>
                </a:solidFill>
                <a:latin typeface="Arial"/>
              </a:rPr>
              <a:t>Alterações de sensibilidade nos braços – formigueiro, adormecimento;</a:t>
            </a:r>
          </a:p>
          <a:p>
            <a:pPr lvl="0" algn="just">
              <a:lnSpc>
                <a:spcPct val="150000"/>
              </a:lnSpc>
              <a:buFont typeface="Arial"/>
              <a:buChar char="•"/>
            </a:pPr>
            <a:r>
              <a:rPr lang="pt-BR" sz="2400" dirty="0" smtClean="0">
                <a:solidFill>
                  <a:srgbClr val="333333"/>
                </a:solidFill>
                <a:latin typeface="Arial"/>
              </a:rPr>
              <a:t>Marcas vermelhas das alças nos ombros.</a:t>
            </a:r>
            <a:endParaRPr lang="pt-BR" sz="2400" dirty="0" smtClean="0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7170" name="Picture 2" descr="Resultado de imagem para Consequências negativas do mal uso da mochila 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52736"/>
            <a:ext cx="381642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2.bp.blogspot.com/-rv0qOt_eNMI/Vg2apZeiqtI/AAAAAAAAAzE/M3T-mwIE0zE/s320/mochil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94034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60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</TotalTime>
  <Words>190</Words>
  <Application>Microsoft Office PowerPoint</Application>
  <PresentationFormat>Apresentação na tela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Adjacência</vt:lpstr>
      <vt:lpstr>MOCHILAS ESCOLARES</vt:lpstr>
      <vt:lpstr>Mochilas Escolares</vt:lpstr>
      <vt:lpstr>Na hora de escolher a mochila deve ter presente os seguintes aspectos.</vt:lpstr>
      <vt:lpstr>Apresentação do PowerPoint</vt:lpstr>
      <vt:lpstr>DICAS IMPORTANTES</vt:lpstr>
      <vt:lpstr>O que as mochilas pesadas fazem com o corpo das crianças</vt:lpstr>
      <vt:lpstr>Apresentação do PowerPoint</vt:lpstr>
      <vt:lpstr>Apresentação do PowerPoint</vt:lpstr>
      <vt:lpstr>Apresentação do PowerPoint</vt:lpstr>
      <vt:lpstr>Referência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MOCHILAS ESCOLARES  COMO PRESERVAR SUA COLUNA E TER BOA POSTURA!</dc:title>
  <dc:creator>Rosane</dc:creator>
  <cp:lastModifiedBy>Rosane</cp:lastModifiedBy>
  <cp:revision>10</cp:revision>
  <dcterms:created xsi:type="dcterms:W3CDTF">2016-09-27T12:28:04Z</dcterms:created>
  <dcterms:modified xsi:type="dcterms:W3CDTF">2016-09-27T14:16:20Z</dcterms:modified>
</cp:coreProperties>
</file>